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8" r:id="rId12"/>
    <p:sldId id="270" r:id="rId13"/>
  </p:sldIdLst>
  <p:sldSz cx="10080625" cy="7559675"/>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1" d="100"/>
          <a:sy n="61" d="100"/>
        </p:scale>
        <p:origin x="-1886" y="-437"/>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28" name="PlaceHolder 2"/>
          <p:cNvSpPr>
            <a:spLocks noGrp="1"/>
          </p:cNvSpPr>
          <p:nvPr>
            <p:ph type="body"/>
          </p:nvPr>
        </p:nvSpPr>
        <p:spPr>
          <a:xfrm>
            <a:off x="504000" y="1800000"/>
            <a:ext cx="9072000" cy="2091240"/>
          </a:xfrm>
          <a:prstGeom prst="rect">
            <a:avLst/>
          </a:prstGeom>
        </p:spPr>
        <p:txBody>
          <a:bodyPr lIns="0" tIns="0" rIns="0" bIns="0">
            <a:normAutofit/>
          </a:bodyPr>
          <a:lstStyle/>
          <a:p>
            <a:endParaRPr lang="pl-PL" sz="2600" b="0" strike="noStrike" spc="-1">
              <a:latin typeface="Arial"/>
            </a:endParaRPr>
          </a:p>
        </p:txBody>
      </p:sp>
      <p:sp>
        <p:nvSpPr>
          <p:cNvPr id="29" name="PlaceHolder 3"/>
          <p:cNvSpPr>
            <a:spLocks noGrp="1"/>
          </p:cNvSpPr>
          <p:nvPr>
            <p:ph type="body"/>
          </p:nvPr>
        </p:nvSpPr>
        <p:spPr>
          <a:xfrm>
            <a:off x="504000" y="4090320"/>
            <a:ext cx="9072000" cy="20912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31"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pl-PL" sz="2600" b="0" strike="noStrike" spc="-1">
              <a:latin typeface="Arial"/>
            </a:endParaRPr>
          </a:p>
        </p:txBody>
      </p:sp>
      <p:sp>
        <p:nvSpPr>
          <p:cNvPr id="32"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pl-PL" sz="2600" b="0" strike="noStrike" spc="-1">
              <a:latin typeface="Arial"/>
            </a:endParaRPr>
          </a:p>
        </p:txBody>
      </p:sp>
      <p:sp>
        <p:nvSpPr>
          <p:cNvPr id="33" name="PlaceHolder 4"/>
          <p:cNvSpPr>
            <a:spLocks noGrp="1"/>
          </p:cNvSpPr>
          <p:nvPr>
            <p:ph type="body"/>
          </p:nvPr>
        </p:nvSpPr>
        <p:spPr>
          <a:xfrm>
            <a:off x="504000" y="4090320"/>
            <a:ext cx="4426920" cy="2091240"/>
          </a:xfrm>
          <a:prstGeom prst="rect">
            <a:avLst/>
          </a:prstGeom>
        </p:spPr>
        <p:txBody>
          <a:bodyPr lIns="0" tIns="0" rIns="0" bIns="0">
            <a:normAutofit/>
          </a:bodyPr>
          <a:lstStyle/>
          <a:p>
            <a:endParaRPr lang="pl-PL" sz="2600" b="0" strike="noStrike" spc="-1">
              <a:latin typeface="Arial"/>
            </a:endParaRPr>
          </a:p>
        </p:txBody>
      </p:sp>
      <p:sp>
        <p:nvSpPr>
          <p:cNvPr id="34" name="PlaceHolder 5"/>
          <p:cNvSpPr>
            <a:spLocks noGrp="1"/>
          </p:cNvSpPr>
          <p:nvPr>
            <p:ph type="body"/>
          </p:nvPr>
        </p:nvSpPr>
        <p:spPr>
          <a:xfrm>
            <a:off x="5152680" y="4090320"/>
            <a:ext cx="4426920" cy="20912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36" name="PlaceHolder 2"/>
          <p:cNvSpPr>
            <a:spLocks noGrp="1"/>
          </p:cNvSpPr>
          <p:nvPr>
            <p:ph type="body"/>
          </p:nvPr>
        </p:nvSpPr>
        <p:spPr>
          <a:xfrm>
            <a:off x="504000" y="1800000"/>
            <a:ext cx="2921040" cy="2091240"/>
          </a:xfrm>
          <a:prstGeom prst="rect">
            <a:avLst/>
          </a:prstGeom>
        </p:spPr>
        <p:txBody>
          <a:bodyPr lIns="0" tIns="0" rIns="0" bIns="0">
            <a:normAutofit/>
          </a:bodyPr>
          <a:lstStyle/>
          <a:p>
            <a:endParaRPr lang="pl-PL" sz="2600" b="0" strike="noStrike" spc="-1">
              <a:latin typeface="Arial"/>
            </a:endParaRPr>
          </a:p>
        </p:txBody>
      </p:sp>
      <p:sp>
        <p:nvSpPr>
          <p:cNvPr id="37" name="PlaceHolder 3"/>
          <p:cNvSpPr>
            <a:spLocks noGrp="1"/>
          </p:cNvSpPr>
          <p:nvPr>
            <p:ph type="body"/>
          </p:nvPr>
        </p:nvSpPr>
        <p:spPr>
          <a:xfrm>
            <a:off x="3571560" y="1800000"/>
            <a:ext cx="2921040" cy="2091240"/>
          </a:xfrm>
          <a:prstGeom prst="rect">
            <a:avLst/>
          </a:prstGeom>
        </p:spPr>
        <p:txBody>
          <a:bodyPr lIns="0" tIns="0" rIns="0" bIns="0">
            <a:normAutofit/>
          </a:bodyPr>
          <a:lstStyle/>
          <a:p>
            <a:endParaRPr lang="pl-PL" sz="2600" b="0" strike="noStrike" spc="-1">
              <a:latin typeface="Arial"/>
            </a:endParaRPr>
          </a:p>
        </p:txBody>
      </p:sp>
      <p:sp>
        <p:nvSpPr>
          <p:cNvPr id="38" name="PlaceHolder 4"/>
          <p:cNvSpPr>
            <a:spLocks noGrp="1"/>
          </p:cNvSpPr>
          <p:nvPr>
            <p:ph type="body"/>
          </p:nvPr>
        </p:nvSpPr>
        <p:spPr>
          <a:xfrm>
            <a:off x="6639120" y="1800000"/>
            <a:ext cx="2921040" cy="2091240"/>
          </a:xfrm>
          <a:prstGeom prst="rect">
            <a:avLst/>
          </a:prstGeom>
        </p:spPr>
        <p:txBody>
          <a:bodyPr lIns="0" tIns="0" rIns="0" bIns="0">
            <a:normAutofit/>
          </a:bodyPr>
          <a:lstStyle/>
          <a:p>
            <a:endParaRPr lang="pl-PL" sz="2600" b="0" strike="noStrike" spc="-1">
              <a:latin typeface="Arial"/>
            </a:endParaRPr>
          </a:p>
        </p:txBody>
      </p:sp>
      <p:sp>
        <p:nvSpPr>
          <p:cNvPr id="39" name="PlaceHolder 5"/>
          <p:cNvSpPr>
            <a:spLocks noGrp="1"/>
          </p:cNvSpPr>
          <p:nvPr>
            <p:ph type="body"/>
          </p:nvPr>
        </p:nvSpPr>
        <p:spPr>
          <a:xfrm>
            <a:off x="504000" y="4090320"/>
            <a:ext cx="2921040" cy="2091240"/>
          </a:xfrm>
          <a:prstGeom prst="rect">
            <a:avLst/>
          </a:prstGeom>
        </p:spPr>
        <p:txBody>
          <a:bodyPr lIns="0" tIns="0" rIns="0" bIns="0">
            <a:normAutofit/>
          </a:bodyPr>
          <a:lstStyle/>
          <a:p>
            <a:endParaRPr lang="pl-PL" sz="2600" b="0" strike="noStrike" spc="-1">
              <a:latin typeface="Arial"/>
            </a:endParaRPr>
          </a:p>
        </p:txBody>
      </p:sp>
      <p:sp>
        <p:nvSpPr>
          <p:cNvPr id="40" name="PlaceHolder 6"/>
          <p:cNvSpPr>
            <a:spLocks noGrp="1"/>
          </p:cNvSpPr>
          <p:nvPr>
            <p:ph type="body"/>
          </p:nvPr>
        </p:nvSpPr>
        <p:spPr>
          <a:xfrm>
            <a:off x="3571560" y="4090320"/>
            <a:ext cx="2921040" cy="2091240"/>
          </a:xfrm>
          <a:prstGeom prst="rect">
            <a:avLst/>
          </a:prstGeom>
        </p:spPr>
        <p:txBody>
          <a:bodyPr lIns="0" tIns="0" rIns="0" bIns="0">
            <a:normAutofit/>
          </a:bodyPr>
          <a:lstStyle/>
          <a:p>
            <a:endParaRPr lang="pl-PL" sz="2600" b="0" strike="noStrike" spc="-1">
              <a:latin typeface="Arial"/>
            </a:endParaRPr>
          </a:p>
        </p:txBody>
      </p:sp>
      <p:sp>
        <p:nvSpPr>
          <p:cNvPr id="41" name="PlaceHolder 7"/>
          <p:cNvSpPr>
            <a:spLocks noGrp="1"/>
          </p:cNvSpPr>
          <p:nvPr>
            <p:ph type="body"/>
          </p:nvPr>
        </p:nvSpPr>
        <p:spPr>
          <a:xfrm>
            <a:off x="6639120" y="4090320"/>
            <a:ext cx="2921040" cy="20912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7" name="PlaceHolder 2"/>
          <p:cNvSpPr>
            <a:spLocks noGrp="1"/>
          </p:cNvSpPr>
          <p:nvPr>
            <p:ph type="subTitle"/>
          </p:nvPr>
        </p:nvSpPr>
        <p:spPr>
          <a:xfrm>
            <a:off x="504000" y="1800000"/>
            <a:ext cx="9072000" cy="438444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9" name="PlaceHolder 2"/>
          <p:cNvSpPr>
            <a:spLocks noGrp="1"/>
          </p:cNvSpPr>
          <p:nvPr>
            <p:ph type="body"/>
          </p:nvPr>
        </p:nvSpPr>
        <p:spPr>
          <a:xfrm>
            <a:off x="504000" y="1800000"/>
            <a:ext cx="9072000" cy="43844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11" name="PlaceHolder 2"/>
          <p:cNvSpPr>
            <a:spLocks noGrp="1"/>
          </p:cNvSpPr>
          <p:nvPr>
            <p:ph type="body"/>
          </p:nvPr>
        </p:nvSpPr>
        <p:spPr>
          <a:xfrm>
            <a:off x="504000" y="1800000"/>
            <a:ext cx="4426920" cy="4384440"/>
          </a:xfrm>
          <a:prstGeom prst="rect">
            <a:avLst/>
          </a:prstGeom>
        </p:spPr>
        <p:txBody>
          <a:bodyPr lIns="0" tIns="0" rIns="0" bIns="0">
            <a:normAutofit/>
          </a:bodyPr>
          <a:lstStyle/>
          <a:p>
            <a:endParaRPr lang="pl-PL" sz="2600" b="0" strike="noStrike" spc="-1">
              <a:latin typeface="Arial"/>
            </a:endParaRPr>
          </a:p>
        </p:txBody>
      </p:sp>
      <p:sp>
        <p:nvSpPr>
          <p:cNvPr id="12" name="PlaceHolder 3"/>
          <p:cNvSpPr>
            <a:spLocks noGrp="1"/>
          </p:cNvSpPr>
          <p:nvPr>
            <p:ph type="body"/>
          </p:nvPr>
        </p:nvSpPr>
        <p:spPr>
          <a:xfrm>
            <a:off x="5152680" y="1800000"/>
            <a:ext cx="4426920" cy="43844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576000"/>
            <a:ext cx="7200000" cy="333864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16"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pl-PL" sz="2600" b="0" strike="noStrike" spc="-1">
              <a:latin typeface="Arial"/>
            </a:endParaRPr>
          </a:p>
        </p:txBody>
      </p:sp>
      <p:sp>
        <p:nvSpPr>
          <p:cNvPr id="17" name="PlaceHolder 3"/>
          <p:cNvSpPr>
            <a:spLocks noGrp="1"/>
          </p:cNvSpPr>
          <p:nvPr>
            <p:ph type="body"/>
          </p:nvPr>
        </p:nvSpPr>
        <p:spPr>
          <a:xfrm>
            <a:off x="5152680" y="1800000"/>
            <a:ext cx="4426920" cy="4384440"/>
          </a:xfrm>
          <a:prstGeom prst="rect">
            <a:avLst/>
          </a:prstGeom>
        </p:spPr>
        <p:txBody>
          <a:bodyPr lIns="0" tIns="0" rIns="0" bIns="0">
            <a:normAutofit/>
          </a:bodyPr>
          <a:lstStyle/>
          <a:p>
            <a:endParaRPr lang="pl-PL" sz="2600" b="0" strike="noStrike" spc="-1">
              <a:latin typeface="Arial"/>
            </a:endParaRPr>
          </a:p>
        </p:txBody>
      </p:sp>
      <p:sp>
        <p:nvSpPr>
          <p:cNvPr id="18" name="PlaceHolder 4"/>
          <p:cNvSpPr>
            <a:spLocks noGrp="1"/>
          </p:cNvSpPr>
          <p:nvPr>
            <p:ph type="body"/>
          </p:nvPr>
        </p:nvSpPr>
        <p:spPr>
          <a:xfrm>
            <a:off x="504000" y="4090320"/>
            <a:ext cx="4426920" cy="20912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20" name="PlaceHolder 2"/>
          <p:cNvSpPr>
            <a:spLocks noGrp="1"/>
          </p:cNvSpPr>
          <p:nvPr>
            <p:ph type="body"/>
          </p:nvPr>
        </p:nvSpPr>
        <p:spPr>
          <a:xfrm>
            <a:off x="504000" y="1800000"/>
            <a:ext cx="4426920" cy="4384440"/>
          </a:xfrm>
          <a:prstGeom prst="rect">
            <a:avLst/>
          </a:prstGeom>
        </p:spPr>
        <p:txBody>
          <a:bodyPr lIns="0" tIns="0" rIns="0" bIns="0">
            <a:normAutofit/>
          </a:bodyPr>
          <a:lstStyle/>
          <a:p>
            <a:endParaRPr lang="pl-PL" sz="2600" b="0" strike="noStrike" spc="-1">
              <a:latin typeface="Arial"/>
            </a:endParaRPr>
          </a:p>
        </p:txBody>
      </p:sp>
      <p:sp>
        <p:nvSpPr>
          <p:cNvPr id="21"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pl-PL" sz="2600" b="0" strike="noStrike" spc="-1">
              <a:latin typeface="Arial"/>
            </a:endParaRPr>
          </a:p>
        </p:txBody>
      </p:sp>
      <p:sp>
        <p:nvSpPr>
          <p:cNvPr id="22" name="PlaceHolder 4"/>
          <p:cNvSpPr>
            <a:spLocks noGrp="1"/>
          </p:cNvSpPr>
          <p:nvPr>
            <p:ph type="body"/>
          </p:nvPr>
        </p:nvSpPr>
        <p:spPr>
          <a:xfrm>
            <a:off x="5152680" y="4090320"/>
            <a:ext cx="4426920" cy="20912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576000"/>
            <a:ext cx="7200000" cy="720000"/>
          </a:xfrm>
          <a:prstGeom prst="rect">
            <a:avLst/>
          </a:prstGeom>
        </p:spPr>
        <p:txBody>
          <a:bodyPr lIns="0" tIns="0" rIns="0" bIns="0" anchor="ctr"/>
          <a:lstStyle/>
          <a:p>
            <a:endParaRPr lang="pl-PL" sz="3600" b="0" strike="noStrike" spc="-1">
              <a:latin typeface="Arial"/>
            </a:endParaRPr>
          </a:p>
        </p:txBody>
      </p:sp>
      <p:sp>
        <p:nvSpPr>
          <p:cNvPr id="24" name="PlaceHolder 2"/>
          <p:cNvSpPr>
            <a:spLocks noGrp="1"/>
          </p:cNvSpPr>
          <p:nvPr>
            <p:ph type="body"/>
          </p:nvPr>
        </p:nvSpPr>
        <p:spPr>
          <a:xfrm>
            <a:off x="504000" y="1800000"/>
            <a:ext cx="4426920" cy="2091240"/>
          </a:xfrm>
          <a:prstGeom prst="rect">
            <a:avLst/>
          </a:prstGeom>
        </p:spPr>
        <p:txBody>
          <a:bodyPr lIns="0" tIns="0" rIns="0" bIns="0">
            <a:normAutofit/>
          </a:bodyPr>
          <a:lstStyle/>
          <a:p>
            <a:endParaRPr lang="pl-PL" sz="2600" b="0" strike="noStrike" spc="-1">
              <a:latin typeface="Arial"/>
            </a:endParaRPr>
          </a:p>
        </p:txBody>
      </p:sp>
      <p:sp>
        <p:nvSpPr>
          <p:cNvPr id="25" name="PlaceHolder 3"/>
          <p:cNvSpPr>
            <a:spLocks noGrp="1"/>
          </p:cNvSpPr>
          <p:nvPr>
            <p:ph type="body"/>
          </p:nvPr>
        </p:nvSpPr>
        <p:spPr>
          <a:xfrm>
            <a:off x="5152680" y="1800000"/>
            <a:ext cx="4426920" cy="2091240"/>
          </a:xfrm>
          <a:prstGeom prst="rect">
            <a:avLst/>
          </a:prstGeom>
        </p:spPr>
        <p:txBody>
          <a:bodyPr lIns="0" tIns="0" rIns="0" bIns="0">
            <a:normAutofit/>
          </a:bodyPr>
          <a:lstStyle/>
          <a:p>
            <a:endParaRPr lang="pl-PL" sz="2600" b="0" strike="noStrike" spc="-1">
              <a:latin typeface="Arial"/>
            </a:endParaRPr>
          </a:p>
        </p:txBody>
      </p:sp>
      <p:sp>
        <p:nvSpPr>
          <p:cNvPr id="26" name="PlaceHolder 4"/>
          <p:cNvSpPr>
            <a:spLocks noGrp="1"/>
          </p:cNvSpPr>
          <p:nvPr>
            <p:ph type="body"/>
          </p:nvPr>
        </p:nvSpPr>
        <p:spPr>
          <a:xfrm>
            <a:off x="504000" y="4090320"/>
            <a:ext cx="9072000" cy="2091240"/>
          </a:xfrm>
          <a:prstGeom prst="rect">
            <a:avLst/>
          </a:prstGeom>
        </p:spPr>
        <p:txBody>
          <a:bodyPr lIns="0" tIns="0" rIns="0" bIns="0">
            <a:normAutofit/>
          </a:bodyPr>
          <a:lstStyle/>
          <a:p>
            <a:endParaRPr lang="pl-PL" sz="26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Obraz 5"/>
          <p:cNvPicPr/>
          <p:nvPr/>
        </p:nvPicPr>
        <p:blipFill>
          <a:blip r:embed="rId14"/>
          <a:stretch/>
        </p:blipFill>
        <p:spPr>
          <a:xfrm>
            <a:off x="720" y="720"/>
            <a:ext cx="10079640" cy="7559640"/>
          </a:xfrm>
          <a:prstGeom prst="rect">
            <a:avLst/>
          </a:prstGeom>
          <a:ln>
            <a:noFill/>
          </a:ln>
        </p:spPr>
      </p:pic>
      <p:sp>
        <p:nvSpPr>
          <p:cNvPr id="7" name="PlaceHolder 1"/>
          <p:cNvSpPr>
            <a:spLocks noGrp="1"/>
          </p:cNvSpPr>
          <p:nvPr>
            <p:ph type="title"/>
          </p:nvPr>
        </p:nvSpPr>
        <p:spPr>
          <a:xfrm>
            <a:off x="504000" y="576000"/>
            <a:ext cx="7200000" cy="720000"/>
          </a:xfrm>
          <a:prstGeom prst="rect">
            <a:avLst/>
          </a:prstGeom>
        </p:spPr>
        <p:txBody>
          <a:bodyPr lIns="0" tIns="0" rIns="0" bIns="0" anchor="ctr"/>
          <a:lstStyle/>
          <a:p>
            <a:r>
              <a:rPr lang="pl-PL" sz="3600" b="0" strike="noStrike" spc="-1">
                <a:latin typeface="Arial"/>
              </a:rPr>
              <a:t>Kliknij, aby edytować format tekstu tytułu</a:t>
            </a:r>
          </a:p>
        </p:txBody>
      </p:sp>
      <p:sp>
        <p:nvSpPr>
          <p:cNvPr id="2" name="PlaceHolder 2"/>
          <p:cNvSpPr>
            <a:spLocks noGrp="1"/>
          </p:cNvSpPr>
          <p:nvPr>
            <p:ph type="body"/>
          </p:nvPr>
        </p:nvSpPr>
        <p:spPr>
          <a:xfrm>
            <a:off x="504000" y="1800000"/>
            <a:ext cx="9072000" cy="4384440"/>
          </a:xfrm>
          <a:prstGeom prst="rect">
            <a:avLst/>
          </a:prstGeom>
        </p:spPr>
        <p:txBody>
          <a:bodyPr lIns="0" tIns="0" rIns="0" bIns="0">
            <a:normAutofit/>
          </a:bodyPr>
          <a:lstStyle/>
          <a:p>
            <a:pPr marL="432000" indent="-324000">
              <a:spcAft>
                <a:spcPts val="1417"/>
              </a:spcAft>
              <a:buClr>
                <a:srgbClr val="99CC66"/>
              </a:buClr>
              <a:buSzPct val="45000"/>
              <a:buFont typeface="Wingdings" charset="2"/>
              <a:buChar char=""/>
            </a:pPr>
            <a:r>
              <a:rPr lang="pl-PL" sz="2600" b="0" strike="noStrike" spc="-1">
                <a:latin typeface="Arial"/>
              </a:rPr>
              <a:t>Kliknij, aby edytować format tekstu konspektu</a:t>
            </a:r>
          </a:p>
          <a:p>
            <a:pPr marL="864000" lvl="1" indent="-324000">
              <a:spcAft>
                <a:spcPts val="1134"/>
              </a:spcAft>
              <a:buClr>
                <a:srgbClr val="99CC66"/>
              </a:buClr>
              <a:buSzPct val="75000"/>
              <a:buFont typeface="Symbol" charset="2"/>
              <a:buChar char=""/>
            </a:pPr>
            <a:r>
              <a:rPr lang="pl-PL" sz="2600" b="0" strike="noStrike" spc="-1">
                <a:latin typeface="Arial"/>
              </a:rPr>
              <a:t>Drugi poziom konspektu</a:t>
            </a:r>
          </a:p>
          <a:p>
            <a:pPr marL="1296000" lvl="2" indent="-288000">
              <a:spcAft>
                <a:spcPts val="850"/>
              </a:spcAft>
              <a:buClr>
                <a:srgbClr val="99CC66"/>
              </a:buClr>
              <a:buSzPct val="45000"/>
              <a:buFont typeface="Wingdings" charset="2"/>
              <a:buChar char=""/>
            </a:pPr>
            <a:r>
              <a:rPr lang="pl-PL" sz="2600" b="0" strike="noStrike" spc="-1">
                <a:latin typeface="Arial"/>
              </a:rPr>
              <a:t>Trzeci poziom konspektu</a:t>
            </a:r>
          </a:p>
          <a:p>
            <a:pPr marL="1728000" lvl="3" indent="-216000">
              <a:spcAft>
                <a:spcPts val="567"/>
              </a:spcAft>
              <a:buClr>
                <a:srgbClr val="99CC66"/>
              </a:buClr>
              <a:buSzPct val="75000"/>
              <a:buFont typeface="Symbol" charset="2"/>
              <a:buChar char=""/>
            </a:pPr>
            <a:r>
              <a:rPr lang="pl-PL" sz="2600" b="0" strike="noStrike" spc="-1">
                <a:latin typeface="Arial"/>
              </a:rPr>
              <a:t>Czwarty poziom konspektu</a:t>
            </a:r>
          </a:p>
          <a:p>
            <a:pPr marL="2160000" lvl="4" indent="-216000">
              <a:spcAft>
                <a:spcPts val="283"/>
              </a:spcAft>
              <a:buClr>
                <a:srgbClr val="99CC66"/>
              </a:buClr>
              <a:buSzPct val="45000"/>
              <a:buFont typeface="Wingdings" charset="2"/>
              <a:buChar char=""/>
            </a:pPr>
            <a:r>
              <a:rPr lang="pl-PL" sz="2600" b="0" strike="noStrike" spc="-1">
                <a:latin typeface="Arial"/>
              </a:rPr>
              <a:t>Piąty poziom konspektu</a:t>
            </a:r>
          </a:p>
          <a:p>
            <a:pPr marL="2592000" lvl="5" indent="-216000">
              <a:spcAft>
                <a:spcPts val="283"/>
              </a:spcAft>
              <a:buClr>
                <a:srgbClr val="99CC66"/>
              </a:buClr>
              <a:buSzPct val="45000"/>
              <a:buFont typeface="Wingdings" charset="2"/>
              <a:buChar char=""/>
            </a:pPr>
            <a:r>
              <a:rPr lang="pl-PL" sz="2600" b="0" strike="noStrike" spc="-1">
                <a:latin typeface="Arial"/>
              </a:rPr>
              <a:t>Szósty poziom konspektu</a:t>
            </a:r>
          </a:p>
          <a:p>
            <a:pPr marL="3024000" lvl="6" indent="-216000">
              <a:spcAft>
                <a:spcPts val="283"/>
              </a:spcAft>
              <a:buClr>
                <a:srgbClr val="99CC66"/>
              </a:buClr>
              <a:buSzPct val="45000"/>
              <a:buFont typeface="Wingdings" charset="2"/>
              <a:buChar char=""/>
            </a:pPr>
            <a:r>
              <a:rPr lang="pl-PL" sz="2600" b="0" strike="noStrike" spc="-1">
                <a:latin typeface="Arial"/>
              </a:rPr>
              <a:t>Siódmy poziom konspektu</a:t>
            </a:r>
          </a:p>
        </p:txBody>
      </p:sp>
      <p:sp>
        <p:nvSpPr>
          <p:cNvPr id="3" name="PlaceHolder 3"/>
          <p:cNvSpPr>
            <a:spLocks noGrp="1"/>
          </p:cNvSpPr>
          <p:nvPr>
            <p:ph type="dt"/>
          </p:nvPr>
        </p:nvSpPr>
        <p:spPr>
          <a:xfrm>
            <a:off x="504000" y="6887160"/>
            <a:ext cx="2348280" cy="521280"/>
          </a:xfrm>
          <a:prstGeom prst="rect">
            <a:avLst/>
          </a:prstGeom>
        </p:spPr>
        <p:txBody>
          <a:bodyPr lIns="0" tIns="0" rIns="0" bIns="0"/>
          <a:lstStyle/>
          <a:p>
            <a:r>
              <a:rPr lang="pl-PL" sz="1400" b="0" strike="noStrike" spc="-1">
                <a:latin typeface="Arial"/>
              </a:rPr>
              <a:t>&lt;data/godzina&gt;</a:t>
            </a:r>
          </a:p>
        </p:txBody>
      </p:sp>
      <p:sp>
        <p:nvSpPr>
          <p:cNvPr id="4" name="PlaceHolder 4"/>
          <p:cNvSpPr>
            <a:spLocks noGrp="1"/>
          </p:cNvSpPr>
          <p:nvPr>
            <p:ph type="ftr"/>
          </p:nvPr>
        </p:nvSpPr>
        <p:spPr>
          <a:xfrm>
            <a:off x="3447360" y="6887160"/>
            <a:ext cx="3195000" cy="521280"/>
          </a:xfrm>
          <a:prstGeom prst="rect">
            <a:avLst/>
          </a:prstGeom>
        </p:spPr>
        <p:txBody>
          <a:bodyPr lIns="0" tIns="0" rIns="0" bIns="0"/>
          <a:lstStyle/>
          <a:p>
            <a:pPr algn="ctr"/>
            <a:r>
              <a:rPr lang="pl-PL" sz="1400" b="0" strike="noStrike" spc="-1">
                <a:latin typeface="Arial"/>
              </a:rPr>
              <a:t>&lt;stopka&gt;</a:t>
            </a:r>
          </a:p>
        </p:txBody>
      </p:sp>
      <p:sp>
        <p:nvSpPr>
          <p:cNvPr id="5" name="PlaceHolder 5"/>
          <p:cNvSpPr>
            <a:spLocks noGrp="1"/>
          </p:cNvSpPr>
          <p:nvPr>
            <p:ph type="sldNum"/>
          </p:nvPr>
        </p:nvSpPr>
        <p:spPr>
          <a:xfrm>
            <a:off x="7227000" y="6887160"/>
            <a:ext cx="2348280" cy="521280"/>
          </a:xfrm>
          <a:prstGeom prst="rect">
            <a:avLst/>
          </a:prstGeom>
        </p:spPr>
        <p:txBody>
          <a:bodyPr lIns="0" tIns="0" rIns="0" bIns="0"/>
          <a:lstStyle/>
          <a:p>
            <a:pPr algn="r"/>
            <a:fld id="{79595A02-4658-4E48-975E-E8764904745C}" type="slidenum">
              <a:rPr lang="pl-PL" sz="1400" b="0" strike="noStrike" spc="-1">
                <a:latin typeface="Arial"/>
              </a:rPr>
              <a:t>‹#›</a:t>
            </a:fld>
            <a:endParaRPr lang="pl-PL" sz="1400" b="0" strike="noStrike" spc="-1">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1f0eSejlzLo" TargetMode="External"/><Relationship Id="rId2" Type="http://schemas.openxmlformats.org/officeDocument/2006/relationships/hyperlink" Target="https://www.youtube.com/watch?v=4CpVI-KIF7M" TargetMode="Externa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s://www.youtube.com/watch?v=1Evwgu369Jw&amp;list=RDCMUCvhsiQGy_zcNCiSbeXEjhL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504000" y="576000"/>
            <a:ext cx="7200000" cy="720000"/>
          </a:xfrm>
          <a:prstGeom prst="rect">
            <a:avLst/>
          </a:prstGeom>
          <a:noFill/>
          <a:ln>
            <a:noFill/>
          </a:ln>
        </p:spPr>
        <p:txBody>
          <a:bodyPr lIns="0" tIns="0" rIns="0" bIns="0" anchor="ctr"/>
          <a:lstStyle/>
          <a:p>
            <a:r>
              <a:rPr lang="pl-PL" sz="3600" b="0" strike="noStrike" spc="-1" dirty="0">
                <a:latin typeface="Arial"/>
              </a:rPr>
              <a:t>RADY NIE OD </a:t>
            </a:r>
            <a:r>
              <a:rPr lang="pl-PL" sz="3600" b="0" strike="noStrike" spc="-1" dirty="0" smtClean="0">
                <a:latin typeface="Arial"/>
              </a:rPr>
              <a:t>PARADY – programu Razem Raźniej</a:t>
            </a:r>
            <a:endParaRPr lang="pl-PL" sz="3600" b="0" strike="noStrike" spc="-1" dirty="0">
              <a:latin typeface="Arial"/>
            </a:endParaRPr>
          </a:p>
        </p:txBody>
      </p:sp>
      <p:sp>
        <p:nvSpPr>
          <p:cNvPr id="43" name="TextShape 2"/>
          <p:cNvSpPr txBox="1"/>
          <p:nvPr/>
        </p:nvSpPr>
        <p:spPr>
          <a:xfrm>
            <a:off x="504000" y="1800000"/>
            <a:ext cx="9072000" cy="4384440"/>
          </a:xfrm>
          <a:prstGeom prst="rect">
            <a:avLst/>
          </a:prstGeom>
          <a:noFill/>
          <a:ln>
            <a:noFill/>
          </a:ln>
        </p:spPr>
        <p:txBody>
          <a:bodyPr lIns="0" tIns="0" rIns="0" bIns="0" anchor="ctr"/>
          <a:lstStyle/>
          <a:p>
            <a:pPr algn="ctr"/>
            <a:r>
              <a:rPr lang="pl-PL" sz="3600" b="1" strike="noStrike" spc="-1" dirty="0">
                <a:latin typeface="Arial"/>
              </a:rPr>
              <a:t>RODZIC POMAGA WRÓCIĆ DZIECKU </a:t>
            </a:r>
            <a:r>
              <a:rPr sz="3600" dirty="0"/>
              <a:t/>
            </a:r>
            <a:br>
              <a:rPr sz="3600" dirty="0"/>
            </a:br>
            <a:r>
              <a:rPr lang="pl-PL" sz="3600" b="1" strike="noStrike" spc="-1" dirty="0">
                <a:latin typeface="Arial"/>
              </a:rPr>
              <a:t>DO </a:t>
            </a:r>
            <a:r>
              <a:rPr lang="pl-PL" sz="3600" b="1" strike="noStrike" spc="-1" dirty="0" smtClean="0">
                <a:latin typeface="Arial"/>
              </a:rPr>
              <a:t>SZKOŁY</a:t>
            </a:r>
          </a:p>
          <a:p>
            <a:pPr marL="457200" indent="-457200" algn="ctr">
              <a:buFontTx/>
              <a:buChar char="-"/>
            </a:pPr>
            <a:r>
              <a:rPr lang="pl-PL" sz="3200" b="1" spc="-1" dirty="0" smtClean="0">
                <a:latin typeface="Arial"/>
              </a:rPr>
              <a:t>JAK </a:t>
            </a:r>
            <a:r>
              <a:rPr lang="pl-PL" sz="3200" b="1" spc="-1" dirty="0" smtClean="0">
                <a:latin typeface="Arial"/>
              </a:rPr>
              <a:t>PORADZIĆ SOBIE Z LĘKIEM</a:t>
            </a:r>
            <a:r>
              <a:rPr lang="pl-PL" sz="3200" b="1" spc="-1" dirty="0" smtClean="0">
                <a:latin typeface="Arial"/>
              </a:rPr>
              <a:t>?</a:t>
            </a:r>
          </a:p>
          <a:p>
            <a:pPr marL="457200" indent="-457200" algn="ctr">
              <a:buFontTx/>
              <a:buChar char="-"/>
            </a:pPr>
            <a:endParaRPr lang="pl-PL" sz="3200" b="1" strike="noStrike" spc="-1" dirty="0">
              <a:latin typeface="Arial"/>
            </a:endParaRPr>
          </a:p>
          <a:p>
            <a:pPr marL="457200" indent="-457200" algn="ctr">
              <a:buFontTx/>
              <a:buChar char="-"/>
            </a:pPr>
            <a:endParaRPr lang="pl-PL" sz="3200" b="1" strike="noStrike" spc="-1" dirty="0">
              <a:latin typeface="Arial"/>
            </a:endParaRPr>
          </a:p>
        </p:txBody>
      </p:sp>
      <p:pic>
        <p:nvPicPr>
          <p:cNvPr id="44" name="Obraz 4"/>
          <p:cNvPicPr/>
          <p:nvPr/>
        </p:nvPicPr>
        <p:blipFill>
          <a:blip r:embed="rId2"/>
          <a:stretch/>
        </p:blipFill>
        <p:spPr>
          <a:xfrm>
            <a:off x="3686400" y="4710240"/>
            <a:ext cx="2739960" cy="182880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4000" y="476519"/>
            <a:ext cx="9258186" cy="986907"/>
          </a:xfrm>
        </p:spPr>
        <p:txBody>
          <a:bodyPr/>
          <a:lstStyle/>
          <a:p>
            <a:pPr algn="ctr"/>
            <a:r>
              <a:rPr lang="pl-PL" sz="4000" dirty="0" smtClean="0"/>
              <a:t>Wesprzyj swoje dziecko –</a:t>
            </a:r>
            <a:br>
              <a:rPr lang="pl-PL" sz="4000" dirty="0" smtClean="0"/>
            </a:br>
            <a:r>
              <a:rPr lang="pl-PL" sz="4000" dirty="0" smtClean="0"/>
              <a:t> kilka wskazówek</a:t>
            </a:r>
            <a:endParaRPr lang="pl-PL" sz="4000" dirty="0"/>
          </a:p>
        </p:txBody>
      </p:sp>
      <p:sp>
        <p:nvSpPr>
          <p:cNvPr id="3" name="Symbol zastępczy tekstu 2"/>
          <p:cNvSpPr>
            <a:spLocks noGrp="1"/>
          </p:cNvSpPr>
          <p:nvPr>
            <p:ph type="body"/>
          </p:nvPr>
        </p:nvSpPr>
        <p:spPr>
          <a:xfrm>
            <a:off x="504000" y="1571223"/>
            <a:ext cx="9072000" cy="5422005"/>
          </a:xfrm>
        </p:spPr>
        <p:txBody>
          <a:bodyPr>
            <a:normAutofit fontScale="92500" lnSpcReduction="10000"/>
          </a:bodyPr>
          <a:lstStyle/>
          <a:p>
            <a:pPr algn="just"/>
            <a:r>
              <a:rPr lang="pl-PL" sz="2000" dirty="0"/>
              <a:t>T</a:t>
            </a:r>
            <a:r>
              <a:rPr lang="pl-PL" sz="2000" dirty="0" smtClean="0"/>
              <a:t>łumaczmy nowe szkolne zasady krok po kroku, dawajmy przestrzeń na pytania, ale też prośmy dziecko, żeby nam powiedziało, jak ono coś rozumie. Możemy się wtedy dowiedzieć, że dziecko boi się czegoś, czego my w ogóle nie braliśmy pod uwagę </a:t>
            </a:r>
          </a:p>
          <a:p>
            <a:pPr algn="just"/>
            <a:endParaRPr lang="pl-PL" sz="2000" dirty="0"/>
          </a:p>
          <a:p>
            <a:pPr algn="just"/>
            <a:r>
              <a:rPr lang="pl-PL" sz="2000" dirty="0" smtClean="0"/>
              <a:t>Powinniśmy porozmawiać z dziećmi i uprzedzić je, że część rówieśników może zachowywać się w pandemii inaczej. - Czasem trzeba powiedzieć na głos rzeczy, które wydają się oczywiste, na przykład “to, że ty jesteś wyluzowany, nie oznacza, iż twój kolega czy koleżanka nie mogą być przestraszeni”</a:t>
            </a:r>
          </a:p>
          <a:p>
            <a:pPr algn="just"/>
            <a:endParaRPr lang="pl-PL" sz="2000" dirty="0" smtClean="0"/>
          </a:p>
          <a:p>
            <a:pPr algn="just"/>
            <a:r>
              <a:rPr lang="pl-PL" sz="2000" dirty="0" smtClean="0"/>
              <a:t>Należy z dziećmi porozmawiać o tym, że ludzie różnie reagują na stres. Niektóre dzieci nie będą chciały przybić piątki, a inne podejść do kogoś na mniej niż dwa metry. </a:t>
            </a:r>
          </a:p>
          <a:p>
            <a:pPr algn="just"/>
            <a:endParaRPr lang="pl-PL" sz="2000" dirty="0" smtClean="0"/>
          </a:p>
          <a:p>
            <a:pPr algn="just"/>
            <a:r>
              <a:rPr lang="pl-PL" sz="2000" dirty="0" smtClean="0"/>
              <a:t>Dzieci podobnie jak dorośli otrzymują wiele różnych informacji z różnych źródeł. Co więcej, zupełnie nieświadomie odbierają wszelkie emocje osób, które je otaczają. Mają mniejsze niż dorośli zasoby i możliwości, by radzić sobie z niepokojem i “weryfikować bzdury” </a:t>
            </a:r>
          </a:p>
          <a:p>
            <a:pPr algn="just"/>
            <a:endParaRPr lang="pl-PL" sz="2000" dirty="0" smtClean="0"/>
          </a:p>
          <a:p>
            <a:pPr algn="just"/>
            <a:r>
              <a:rPr lang="pl-PL" sz="2000" dirty="0" smtClean="0"/>
              <a:t>Powinniśmy zadbać o swoją wiedzę i zachowanie spokoju. Wszyscy, a szczególnie dzieci, reagują nie tylko na to, co, ale też jak mówimy –- Przekazujmy informacje, a nie czyjeś poglądy i przekonania. Nie transmitujmy bzdur, niesprawdzonych newsów, sensacji, własnych lęków i frustracji</a:t>
            </a:r>
          </a:p>
          <a:p>
            <a:pPr algn="just"/>
            <a:endParaRPr lang="pl-PL" sz="2000" dirty="0" smtClean="0"/>
          </a:p>
        </p:txBody>
      </p:sp>
    </p:spTree>
    <p:extLst>
      <p:ext uri="{BB962C8B-B14F-4D97-AF65-F5344CB8AC3E}">
        <p14:creationId xmlns:p14="http://schemas.microsoft.com/office/powerpoint/2010/main" val="1438419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3999" y="576000"/>
            <a:ext cx="9425611" cy="720000"/>
          </a:xfrm>
        </p:spPr>
        <p:txBody>
          <a:bodyPr/>
          <a:lstStyle/>
          <a:p>
            <a:pPr algn="ctr"/>
            <a:r>
              <a:rPr lang="pl-PL" sz="4000" dirty="0" smtClean="0"/>
              <a:t>Wesprzyj  swoje dziecko – </a:t>
            </a:r>
            <a:br>
              <a:rPr lang="pl-PL" sz="4000" dirty="0" smtClean="0"/>
            </a:br>
            <a:r>
              <a:rPr lang="pl-PL" sz="4000" dirty="0" smtClean="0"/>
              <a:t>kilka wskazówek</a:t>
            </a:r>
            <a:endParaRPr lang="pl-PL" sz="4000" dirty="0"/>
          </a:p>
        </p:txBody>
      </p:sp>
      <p:sp>
        <p:nvSpPr>
          <p:cNvPr id="3" name="Symbol zastępczy tekstu 2"/>
          <p:cNvSpPr>
            <a:spLocks noGrp="1"/>
          </p:cNvSpPr>
          <p:nvPr>
            <p:ph type="body"/>
          </p:nvPr>
        </p:nvSpPr>
        <p:spPr>
          <a:xfrm>
            <a:off x="504000" y="1506829"/>
            <a:ext cx="9072000" cy="5615188"/>
          </a:xfrm>
        </p:spPr>
        <p:txBody>
          <a:bodyPr>
            <a:normAutofit/>
          </a:bodyPr>
          <a:lstStyle/>
          <a:p>
            <a:r>
              <a:rPr lang="pl-PL" sz="2000" dirty="0" smtClean="0"/>
              <a:t>To, co mówią i jak się zachowują rodzice, oraz wszyscy dorośli, którym dziecko ufa i są blisko, odgrywają fundamentalną rolę w pomaganiu im w zrozumieniu tego, co słyszą, widzą, czego doświadczają. -EMOCJE RODZICÓW UDZIELĄ SIĘ DZIECKU</a:t>
            </a:r>
          </a:p>
          <a:p>
            <a:endParaRPr lang="pl-PL" sz="2000" dirty="0" smtClean="0"/>
          </a:p>
          <a:p>
            <a:pPr algn="just"/>
            <a:r>
              <a:rPr lang="pl-PL" sz="2000" dirty="0" smtClean="0"/>
              <a:t>Nie straszmy na przykład tym, że jeśli dziecko zgubi maseczkę, nie zostanie wpuszczone na stołówkę i nie zje obiadu. - Lepiej włożyć mu do plecaka kilka dodatkowych maseczek z informacją, że dzięki temu zawsze będzie miało jakąś pod ręką. </a:t>
            </a:r>
          </a:p>
          <a:p>
            <a:pPr algn="just"/>
            <a:endParaRPr lang="pl-PL" sz="2000" dirty="0" smtClean="0"/>
          </a:p>
          <a:p>
            <a:pPr algn="just"/>
            <a:r>
              <a:rPr lang="pl-PL" sz="2000" dirty="0" smtClean="0"/>
              <a:t>Obserwujmy uważnie zachowania dzieci w reakcji na różne informacje dotyczące pandemii. Rozmawiać często i na bieżąco komentować wydarzenia</a:t>
            </a:r>
            <a:br>
              <a:rPr lang="pl-PL" sz="2000" dirty="0" smtClean="0"/>
            </a:br>
            <a:r>
              <a:rPr lang="pl-PL" sz="2000" dirty="0" smtClean="0"/>
              <a:t> i wiadomości. Zanim coś powiemy, dopytajmy, co o tym myśli dziecko.</a:t>
            </a:r>
          </a:p>
          <a:p>
            <a:pPr algn="just"/>
            <a:r>
              <a:rPr lang="pl-PL" sz="2000" dirty="0" smtClean="0"/>
              <a:t>Odpowiedzmy na pytania dziecka zamiast robić wykład.</a:t>
            </a:r>
          </a:p>
          <a:p>
            <a:pPr algn="just"/>
            <a:endParaRPr lang="pl-PL" sz="2000" dirty="0" smtClean="0"/>
          </a:p>
          <a:p>
            <a:pPr algn="just"/>
            <a:r>
              <a:rPr lang="pl-PL" sz="2000" dirty="0" smtClean="0"/>
              <a:t>Wysłuchajmy bez zaprzeczania, bagatelizowania, krytykowania, wyśmiewania wszystkich obaw dziecka. Uznajmy wszystkie uczucia. Dajmy informację zwrotną, że różne nieprzyjemne uczucia są normalne w tej sytuacji. Opowiedzmy, jak można samemu radzić sobie z napięciem, stresem, zmartwieniami, strachem.</a:t>
            </a:r>
          </a:p>
        </p:txBody>
      </p:sp>
    </p:spTree>
    <p:extLst>
      <p:ext uri="{BB962C8B-B14F-4D97-AF65-F5344CB8AC3E}">
        <p14:creationId xmlns:p14="http://schemas.microsoft.com/office/powerpoint/2010/main" val="1057637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0519" y="498726"/>
            <a:ext cx="7200000" cy="720000"/>
          </a:xfrm>
        </p:spPr>
        <p:txBody>
          <a:bodyPr/>
          <a:lstStyle/>
          <a:p>
            <a:pPr algn="ctr"/>
            <a:r>
              <a:rPr lang="pl-PL" sz="4000" dirty="0" smtClean="0"/>
              <a:t>Wesprzyj swoje dziecko – </a:t>
            </a:r>
            <a:br>
              <a:rPr lang="pl-PL" sz="4000" dirty="0" smtClean="0"/>
            </a:br>
            <a:r>
              <a:rPr lang="pl-PL" sz="4000" dirty="0" smtClean="0"/>
              <a:t>kilka wskazówek</a:t>
            </a:r>
            <a:endParaRPr lang="pl-PL" sz="4000" dirty="0"/>
          </a:p>
        </p:txBody>
      </p:sp>
      <p:sp>
        <p:nvSpPr>
          <p:cNvPr id="3" name="Symbol zastępczy tekstu 2"/>
          <p:cNvSpPr>
            <a:spLocks noGrp="1"/>
          </p:cNvSpPr>
          <p:nvPr>
            <p:ph type="body"/>
          </p:nvPr>
        </p:nvSpPr>
        <p:spPr>
          <a:xfrm>
            <a:off x="439604" y="1519708"/>
            <a:ext cx="9219549" cy="5718218"/>
          </a:xfrm>
        </p:spPr>
        <p:txBody>
          <a:bodyPr>
            <a:normAutofit lnSpcReduction="10000"/>
          </a:bodyPr>
          <a:lstStyle/>
          <a:p>
            <a:r>
              <a:rPr lang="pl-PL" sz="2000" dirty="0" smtClean="0"/>
              <a:t>MOC RYTUAŁÓW </a:t>
            </a:r>
          </a:p>
          <a:p>
            <a:r>
              <a:rPr lang="pl-PL" sz="1600" dirty="0" smtClean="0"/>
              <a:t>Pomocne mogą być rytuały klasowe i rodzinne, podczas których będziemy rozmawiać o tym, jak było, co było trudne, jak sobie z tym danego dnia poradziliśmy.</a:t>
            </a:r>
          </a:p>
          <a:p>
            <a:endParaRPr lang="pl-PL" sz="1600" dirty="0"/>
          </a:p>
          <a:p>
            <a:r>
              <a:rPr lang="pl-PL" sz="2000" dirty="0" smtClean="0"/>
              <a:t>POMOC W UŁOŻENIU PLANU DNIA</a:t>
            </a:r>
          </a:p>
          <a:p>
            <a:endParaRPr lang="pl-PL" sz="2000" dirty="0" smtClean="0"/>
          </a:p>
          <a:p>
            <a:r>
              <a:rPr lang="pl-PL" sz="2000" dirty="0" smtClean="0"/>
              <a:t>POKAŻMY RÓŻNE SPOSOBY RADZENIA SOBIE Z LĘKIEM</a:t>
            </a:r>
          </a:p>
          <a:p>
            <a:pPr lvl="1"/>
            <a:r>
              <a:rPr lang="pl-PL" sz="1600" dirty="0" smtClean="0"/>
              <a:t>Rozmowa z koleżanką, chwila z zamkniętymi oczami, rysowanie, czytanie, muzyka. Zastanówmy się wspólnie z dzieckiem, jak możemy taki system reagowania zastosować w szkole, kto może być osobami pierwszej pomocy </a:t>
            </a:r>
          </a:p>
          <a:p>
            <a:pPr lvl="1"/>
            <a:endParaRPr lang="pl-PL" sz="1600" dirty="0" smtClean="0"/>
          </a:p>
          <a:p>
            <a:r>
              <a:rPr lang="pl-PL" sz="2000" dirty="0" smtClean="0"/>
              <a:t>WARTO SKUPIĆ SIĘ NA POZYTYWACH</a:t>
            </a:r>
          </a:p>
          <a:p>
            <a:pPr lvl="1"/>
            <a:r>
              <a:rPr lang="pl-PL" sz="1600" dirty="0" smtClean="0"/>
              <a:t>Dobrym pomysłem będzie porozmawianie z dzieckiem o zaletach nauki w klasach. Warto podkreślić, że to dla niego okazja do przebywania z kolegami, nawiązywania przyjaźni czy rozwijania swoich umiejętności społecznych. </a:t>
            </a:r>
          </a:p>
          <a:p>
            <a:pPr lvl="1"/>
            <a:endParaRPr lang="pl-PL" sz="1600" dirty="0" smtClean="0"/>
          </a:p>
          <a:p>
            <a:r>
              <a:rPr lang="pl-PL" sz="2000" dirty="0" smtClean="0"/>
              <a:t>EMOCJE RODZICÓW UDZIELĄ SIĘ DZIECKU</a:t>
            </a:r>
          </a:p>
          <a:p>
            <a:r>
              <a:rPr lang="pl-PL" sz="1700" dirty="0" smtClean="0"/>
              <a:t>Obawy nie są oczywiście niczym złym – w końcu w obecnej sytuacji wszyscy boją się o zdrowie najbliższych. Nie ma jednak sensu budować u dziecka poczucia niepewności. Lepiej pozostawać spokojnym i optymistycznym, co z pewnością udzieli się dziecku. </a:t>
            </a:r>
          </a:p>
          <a:p>
            <a:endParaRPr lang="pl-PL" sz="2000" dirty="0" smtClean="0"/>
          </a:p>
          <a:p>
            <a:r>
              <a:rPr lang="pl-PL" sz="2000" dirty="0" smtClean="0"/>
              <a:t>JAK ZADBAĆ O SWOJE EMOCJE:</a:t>
            </a:r>
          </a:p>
          <a:p>
            <a:pPr lvl="1"/>
            <a:r>
              <a:rPr lang="pl-PL" sz="1600" dirty="0" smtClean="0"/>
              <a:t>Przede wszystkim pomocna okaże się rozmowa z nauczycielem czy dyrektorem. Warto dowiedzieć się, jakie środki bezpieczeństwa zostaną zastosowane w szkole.  </a:t>
            </a:r>
          </a:p>
          <a:p>
            <a:pPr lvl="1"/>
            <a:r>
              <a:rPr lang="pl-PL" sz="1600" dirty="0" smtClean="0"/>
              <a:t>Dobrym pomysłem będzie też ograniczenie tematów związanych z pandemią. </a:t>
            </a:r>
            <a:endParaRPr lang="pl-PL" sz="1600" dirty="0"/>
          </a:p>
          <a:p>
            <a:endParaRPr lang="pl-PL" sz="2000" dirty="0" smtClean="0"/>
          </a:p>
        </p:txBody>
      </p:sp>
    </p:spTree>
    <p:extLst>
      <p:ext uri="{BB962C8B-B14F-4D97-AF65-F5344CB8AC3E}">
        <p14:creationId xmlns:p14="http://schemas.microsoft.com/office/powerpoint/2010/main" val="3607213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424080"/>
            <a:ext cx="7200000" cy="1024200"/>
          </a:xfrm>
          <a:prstGeom prst="rect">
            <a:avLst/>
          </a:prstGeom>
          <a:noFill/>
          <a:ln>
            <a:noFill/>
          </a:ln>
        </p:spPr>
        <p:txBody>
          <a:bodyPr lIns="0" tIns="0" rIns="0" bIns="0" anchor="ctr"/>
          <a:lstStyle/>
          <a:p>
            <a:pPr algn="ctr"/>
            <a:r>
              <a:rPr lang="pl-PL" sz="3600" b="1" strike="noStrike" spc="-1">
                <a:latin typeface="Arial"/>
              </a:rPr>
              <a:t>CO POWINNO RODZICA ZANIEPOKOIĆ</a:t>
            </a:r>
          </a:p>
        </p:txBody>
      </p:sp>
      <p:sp>
        <p:nvSpPr>
          <p:cNvPr id="46" name="TextShape 2"/>
          <p:cNvSpPr txBox="1"/>
          <p:nvPr/>
        </p:nvSpPr>
        <p:spPr>
          <a:xfrm>
            <a:off x="504000" y="1800000"/>
            <a:ext cx="9072000" cy="4384440"/>
          </a:xfrm>
          <a:prstGeom prst="rect">
            <a:avLst/>
          </a:prstGeom>
          <a:noFill/>
          <a:ln>
            <a:noFill/>
          </a:ln>
        </p:spPr>
        <p:txBody>
          <a:bodyPr lIns="0" tIns="0" rIns="0" bIns="0">
            <a:normAutofit/>
          </a:bodyPr>
          <a:lstStyle/>
          <a:p>
            <a:pPr marL="432000" indent="-324000" algn="ctr">
              <a:spcAft>
                <a:spcPts val="1417"/>
              </a:spcAft>
              <a:buClr>
                <a:srgbClr val="99CC66"/>
              </a:buClr>
              <a:buSzPct val="45000"/>
              <a:buFont typeface="Wingdings" charset="2"/>
              <a:buChar char=""/>
            </a:pPr>
            <a:r>
              <a:rPr lang="pl-PL" sz="2200" b="1" strike="noStrike" spc="-1" dirty="0">
                <a:latin typeface="Arial"/>
              </a:rPr>
              <a:t> </a:t>
            </a:r>
          </a:p>
          <a:p>
            <a:pPr marL="432000" indent="-324000">
              <a:spcAft>
                <a:spcPts val="850"/>
              </a:spcAft>
              <a:buClr>
                <a:srgbClr val="99CC66"/>
              </a:buClr>
              <a:buSzPct val="45000"/>
              <a:buFont typeface="Wingdings" charset="2"/>
              <a:buChar char=""/>
            </a:pPr>
            <a:r>
              <a:rPr lang="pl-PL" sz="2200" b="1" spc="-1" dirty="0" smtClean="0">
                <a:latin typeface="Arial"/>
              </a:rPr>
              <a:t>Utrzymująca się n</a:t>
            </a:r>
            <a:r>
              <a:rPr lang="pl-PL" sz="2200" b="1" strike="noStrike" spc="-1" dirty="0" smtClean="0">
                <a:latin typeface="Arial"/>
              </a:rPr>
              <a:t>iechęć </a:t>
            </a:r>
            <a:r>
              <a:rPr lang="pl-PL" sz="2200" b="1" strike="noStrike" spc="-1" dirty="0">
                <a:latin typeface="Arial"/>
              </a:rPr>
              <a:t>wyjścia dziecka z domu do szkoły</a:t>
            </a:r>
          </a:p>
          <a:p>
            <a:pPr marL="432000" indent="-324000">
              <a:spcAft>
                <a:spcPts val="850"/>
              </a:spcAft>
              <a:buClr>
                <a:srgbClr val="99CC66"/>
              </a:buClr>
              <a:buSzPct val="45000"/>
              <a:buFont typeface="Wingdings" charset="2"/>
              <a:buChar char=""/>
            </a:pPr>
            <a:r>
              <a:rPr lang="pl-PL" sz="2200" b="1" strike="noStrike" spc="-1" dirty="0">
                <a:latin typeface="Arial"/>
              </a:rPr>
              <a:t>pogorszenie ocen</a:t>
            </a:r>
          </a:p>
          <a:p>
            <a:pPr marL="432000" indent="-324000">
              <a:spcAft>
                <a:spcPts val="850"/>
              </a:spcAft>
              <a:buClr>
                <a:srgbClr val="99CC66"/>
              </a:buClr>
              <a:buSzPct val="45000"/>
              <a:buFont typeface="Wingdings" charset="2"/>
              <a:buChar char=""/>
            </a:pPr>
            <a:r>
              <a:rPr lang="pl-PL" sz="2200" b="1" strike="noStrike" spc="-1" dirty="0">
                <a:latin typeface="Arial"/>
              </a:rPr>
              <a:t>pogorszenie koncentracji i uwagi</a:t>
            </a:r>
          </a:p>
          <a:p>
            <a:pPr marL="432000" indent="-324000">
              <a:spcAft>
                <a:spcPts val="850"/>
              </a:spcAft>
              <a:buClr>
                <a:srgbClr val="99CC66"/>
              </a:buClr>
              <a:buSzPct val="45000"/>
              <a:buFont typeface="Wingdings" charset="2"/>
              <a:buChar char=""/>
            </a:pPr>
            <a:r>
              <a:rPr lang="pl-PL" sz="2200" b="1" strike="noStrike" spc="-1" dirty="0">
                <a:latin typeface="Arial"/>
              </a:rPr>
              <a:t>wyczuwalne napięcie–zarówno to emocjonalne, jak i w ciele naszego dziecka</a:t>
            </a:r>
          </a:p>
          <a:p>
            <a:pPr marL="432000" indent="-324000">
              <a:spcAft>
                <a:spcPts val="850"/>
              </a:spcAft>
              <a:buClr>
                <a:srgbClr val="99CC66"/>
              </a:buClr>
              <a:buSzPct val="45000"/>
              <a:buFont typeface="Wingdings" charset="2"/>
              <a:buChar char=""/>
            </a:pPr>
            <a:r>
              <a:rPr lang="pl-PL" sz="2200" b="1" strike="noStrike" spc="-1" dirty="0">
                <a:latin typeface="Arial"/>
              </a:rPr>
              <a:t>kłopoty ze snem</a:t>
            </a:r>
          </a:p>
          <a:p>
            <a:pPr marL="432000" indent="-324000">
              <a:spcAft>
                <a:spcPts val="850"/>
              </a:spcAft>
              <a:buClr>
                <a:srgbClr val="99CC66"/>
              </a:buClr>
              <a:buSzPct val="45000"/>
              <a:buFont typeface="Wingdings" charset="2"/>
              <a:buChar char=""/>
            </a:pPr>
            <a:r>
              <a:rPr lang="pl-PL" sz="2200" b="1" strike="noStrike" spc="-1" dirty="0">
                <a:latin typeface="Arial"/>
              </a:rPr>
              <a:t>unikanie rówieśników</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576000"/>
            <a:ext cx="7200000" cy="720000"/>
          </a:xfrm>
          <a:prstGeom prst="rect">
            <a:avLst/>
          </a:prstGeom>
          <a:noFill/>
          <a:ln>
            <a:noFill/>
          </a:ln>
        </p:spPr>
        <p:txBody>
          <a:bodyPr lIns="0" tIns="0" rIns="0" bIns="0" anchor="ctr"/>
          <a:lstStyle/>
          <a:p>
            <a:r>
              <a:rPr lang="pl-PL" sz="3600" b="0" strike="noStrike" spc="-1">
                <a:latin typeface="Arial"/>
              </a:rPr>
              <a:t>CO MOŻE ZROBIĆ RODZIC</a:t>
            </a:r>
          </a:p>
        </p:txBody>
      </p:sp>
      <p:sp>
        <p:nvSpPr>
          <p:cNvPr id="48" name="TextShape 2"/>
          <p:cNvSpPr txBox="1"/>
          <p:nvPr/>
        </p:nvSpPr>
        <p:spPr>
          <a:xfrm>
            <a:off x="504000" y="1800000"/>
            <a:ext cx="9072000" cy="4384440"/>
          </a:xfrm>
          <a:prstGeom prst="rect">
            <a:avLst/>
          </a:prstGeom>
          <a:noFill/>
          <a:ln>
            <a:noFill/>
          </a:ln>
        </p:spPr>
        <p:txBody>
          <a:bodyPr lIns="0" tIns="0" rIns="0" bIns="0">
            <a:normAutofit fontScale="85000" lnSpcReduction="10000"/>
          </a:bodyPr>
          <a:lstStyle/>
          <a:p>
            <a:pPr marL="432000" indent="-324000">
              <a:spcAft>
                <a:spcPts val="1417"/>
              </a:spcAft>
              <a:buClr>
                <a:srgbClr val="99CC66"/>
              </a:buClr>
              <a:buSzPct val="45000"/>
              <a:buFont typeface="Wingdings" charset="2"/>
              <a:buChar char=""/>
            </a:pPr>
            <a:r>
              <a:rPr lang="pl-PL" sz="2600" b="0" strike="noStrike" spc="-1" dirty="0">
                <a:latin typeface="Arial"/>
              </a:rPr>
              <a:t>Zadbać o motywację</a:t>
            </a:r>
          </a:p>
          <a:p>
            <a:pPr marL="432000" indent="-324000" algn="just">
              <a:spcAft>
                <a:spcPts val="1417"/>
              </a:spcAft>
              <a:buClr>
                <a:srgbClr val="99CC66"/>
              </a:buClr>
              <a:buSzPct val="45000"/>
              <a:buFont typeface="Wingdings" charset="2"/>
              <a:buChar char=""/>
            </a:pPr>
            <a:r>
              <a:rPr lang="pl-PL" sz="2600" b="0" strike="noStrike" spc="-1" dirty="0">
                <a:latin typeface="Arial"/>
              </a:rPr>
              <a:t>Stosować pochwały (pochwały społeczne: przytulenie, uśmiech, okazanie </a:t>
            </a:r>
            <a:r>
              <a:rPr lang="pl-PL" sz="2600" b="0" strike="noStrike" spc="-1" dirty="0" smtClean="0">
                <a:latin typeface="Arial"/>
              </a:rPr>
              <a:t>uwagi).</a:t>
            </a:r>
            <a:endParaRPr lang="pl-PL" sz="2600" b="0" strike="noStrike" spc="-1" dirty="0">
              <a:latin typeface="Arial"/>
            </a:endParaRPr>
          </a:p>
          <a:p>
            <a:pPr marL="432000" indent="-324000" algn="just">
              <a:spcAft>
                <a:spcPts val="1417"/>
              </a:spcAft>
              <a:buClr>
                <a:srgbClr val="99CC66"/>
              </a:buClr>
              <a:buSzPct val="45000"/>
              <a:buFont typeface="Wingdings" charset="2"/>
              <a:buChar char=""/>
            </a:pPr>
            <a:r>
              <a:rPr lang="pl-PL" sz="2600" b="0" strike="noStrike" spc="-1" dirty="0">
                <a:latin typeface="Arial"/>
              </a:rPr>
              <a:t>Nie funduj dziecku dodatkowej presji, nie oceniaj jego nauki zdalnej.</a:t>
            </a:r>
          </a:p>
          <a:p>
            <a:pPr marL="432000" indent="-324000" algn="just">
              <a:spcAft>
                <a:spcPts val="1417"/>
              </a:spcAft>
              <a:buClr>
                <a:srgbClr val="99CC66"/>
              </a:buClr>
              <a:buSzPct val="45000"/>
              <a:buFont typeface="Wingdings" charset="2"/>
              <a:buChar char=""/>
            </a:pPr>
            <a:r>
              <a:rPr lang="pl-PL" sz="2600" b="0" strike="noStrike" spc="-1" dirty="0">
                <a:latin typeface="Arial"/>
              </a:rPr>
              <a:t>Zastosuj zasadę: „Przyjemne następuje po nauce” (np.. na komputerze grają osoby, które odrobiły zadanie).</a:t>
            </a:r>
          </a:p>
          <a:p>
            <a:pPr marL="432000" indent="-324000" algn="just">
              <a:spcAft>
                <a:spcPts val="1417"/>
              </a:spcAft>
              <a:buClr>
                <a:srgbClr val="99CC66"/>
              </a:buClr>
              <a:buSzPct val="45000"/>
              <a:buFont typeface="Wingdings" charset="2"/>
              <a:buChar char=""/>
            </a:pPr>
            <a:r>
              <a:rPr lang="pl-PL" sz="2600" b="0" strike="noStrike" spc="-1" dirty="0">
                <a:latin typeface="Arial"/>
              </a:rPr>
              <a:t>Jeżeli stosujesz nagrody materialne, to tylko drobne np.. coś słodkiego, lizak, naklejka, lub zbieranie punktów na coś „większego”</a:t>
            </a:r>
          </a:p>
          <a:p>
            <a:pPr marL="432000" indent="-324000" algn="just">
              <a:spcAft>
                <a:spcPts val="1417"/>
              </a:spcAft>
              <a:buClr>
                <a:srgbClr val="99CC66"/>
              </a:buClr>
              <a:buSzPct val="45000"/>
              <a:buFont typeface="Wingdings" charset="2"/>
              <a:buChar char=""/>
            </a:pPr>
            <a:r>
              <a:rPr lang="pl-PL" sz="2600" b="0" strike="noStrike" spc="-1" dirty="0">
                <a:latin typeface="Arial"/>
              </a:rPr>
              <a:t>Najlepszą nagrodą jest czas, jaki dajesz dziecku np.. gra</a:t>
            </a:r>
            <a:r>
              <a:rPr dirty="0"/>
              <a:t/>
            </a:r>
            <a:br>
              <a:rPr dirty="0"/>
            </a:br>
            <a:r>
              <a:rPr lang="pl-PL" sz="2600" b="0" strike="noStrike" spc="-1" dirty="0">
                <a:latin typeface="Arial"/>
              </a:rPr>
              <a:t>w grę planszową, wypad na rower itd.</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576000"/>
            <a:ext cx="7200000" cy="720000"/>
          </a:xfrm>
          <a:prstGeom prst="rect">
            <a:avLst/>
          </a:prstGeom>
          <a:noFill/>
          <a:ln>
            <a:noFill/>
          </a:ln>
        </p:spPr>
        <p:txBody>
          <a:bodyPr lIns="0" tIns="0" rIns="0" bIns="0" anchor="ctr"/>
          <a:lstStyle/>
          <a:p>
            <a:r>
              <a:rPr lang="pl-PL" sz="3600" b="0" strike="noStrike" spc="-1">
                <a:latin typeface="Arial"/>
              </a:rPr>
              <a:t>CO ZROBIĆ Z LĘKIEM?</a:t>
            </a:r>
          </a:p>
        </p:txBody>
      </p:sp>
      <p:sp>
        <p:nvSpPr>
          <p:cNvPr id="50" name="TextShape 2"/>
          <p:cNvSpPr txBox="1"/>
          <p:nvPr/>
        </p:nvSpPr>
        <p:spPr>
          <a:xfrm>
            <a:off x="504000" y="1800000"/>
            <a:ext cx="9072000" cy="4384440"/>
          </a:xfrm>
          <a:prstGeom prst="rect">
            <a:avLst/>
          </a:prstGeom>
          <a:noFill/>
          <a:ln>
            <a:noFill/>
          </a:ln>
        </p:spPr>
        <p:txBody>
          <a:bodyPr lIns="0" tIns="0" rIns="0" bIns="0">
            <a:normAutofit/>
          </a:bodyPr>
          <a:lstStyle/>
          <a:p>
            <a:pPr marL="432000" indent="-324000">
              <a:spcAft>
                <a:spcPts val="1417"/>
              </a:spcAft>
              <a:buClr>
                <a:srgbClr val="99CC66"/>
              </a:buClr>
              <a:buSzPct val="45000"/>
              <a:buFont typeface="Wingdings" charset="2"/>
              <a:buChar char=""/>
            </a:pPr>
            <a:r>
              <a:rPr lang="pl-PL" sz="2600" b="0" strike="noStrike" spc="-1">
                <a:latin typeface="Arial"/>
              </a:rPr>
              <a:t>Jeżeli pojawia się LĘK spróbuj znaleźć jego przyczynę.</a:t>
            </a:r>
          </a:p>
          <a:p>
            <a:pPr marL="432000" indent="-324000">
              <a:spcAft>
                <a:spcPts val="1417"/>
              </a:spcAft>
              <a:buClr>
                <a:srgbClr val="99CC66"/>
              </a:buClr>
              <a:buSzPct val="45000"/>
              <a:buFont typeface="Wingdings" charset="2"/>
              <a:buChar char=""/>
            </a:pPr>
            <a:r>
              <a:rPr lang="pl-PL" sz="2600" b="0" strike="noStrike" spc="-1">
                <a:latin typeface="Arial"/>
              </a:rPr>
              <a:t>Sprawdź czy jest to lęk przed konkretną osobą, sytuacją.</a:t>
            </a:r>
          </a:p>
          <a:p>
            <a:pPr marL="432000" indent="-324000">
              <a:spcAft>
                <a:spcPts val="1417"/>
              </a:spcAft>
              <a:buClr>
                <a:srgbClr val="99CC66"/>
              </a:buClr>
              <a:buSzPct val="45000"/>
              <a:buFont typeface="Wingdings" charset="2"/>
              <a:buChar char=""/>
            </a:pPr>
            <a:r>
              <a:rPr lang="pl-PL" sz="2600" b="0" strike="noStrike" spc="-1">
                <a:latin typeface="Arial"/>
              </a:rPr>
              <a:t>Sprawdź czy jest to lęk przed powrotem do grupy- klasy.</a:t>
            </a:r>
          </a:p>
        </p:txBody>
      </p:sp>
      <p:pic>
        <p:nvPicPr>
          <p:cNvPr id="51" name="Obraz 4"/>
          <p:cNvPicPr/>
          <p:nvPr/>
        </p:nvPicPr>
        <p:blipFill>
          <a:blip r:embed="rId2"/>
          <a:stretch/>
        </p:blipFill>
        <p:spPr>
          <a:xfrm>
            <a:off x="4048200" y="3995640"/>
            <a:ext cx="2094480" cy="20944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504000" y="576000"/>
            <a:ext cx="7200000" cy="720000"/>
          </a:xfrm>
          <a:prstGeom prst="rect">
            <a:avLst/>
          </a:prstGeom>
          <a:noFill/>
          <a:ln>
            <a:noFill/>
          </a:ln>
        </p:spPr>
        <p:txBody>
          <a:bodyPr lIns="0" tIns="0" rIns="0" bIns="0" anchor="ctr"/>
          <a:lstStyle/>
          <a:p>
            <a:r>
              <a:rPr lang="pl-PL" sz="3600" b="0" strike="noStrike" spc="-1">
                <a:latin typeface="Arial"/>
              </a:rPr>
              <a:t>NIEPOKOJĄCE OBJAWY</a:t>
            </a:r>
          </a:p>
        </p:txBody>
      </p:sp>
      <p:sp>
        <p:nvSpPr>
          <p:cNvPr id="53" name="TextShape 2"/>
          <p:cNvSpPr txBox="1"/>
          <p:nvPr/>
        </p:nvSpPr>
        <p:spPr>
          <a:xfrm>
            <a:off x="504000" y="1800000"/>
            <a:ext cx="9072000" cy="4384440"/>
          </a:xfrm>
          <a:prstGeom prst="rect">
            <a:avLst/>
          </a:prstGeom>
          <a:noFill/>
          <a:ln>
            <a:noFill/>
          </a:ln>
        </p:spPr>
        <p:txBody>
          <a:bodyPr lIns="0" tIns="0" rIns="0" bIns="0">
            <a:normAutofit lnSpcReduction="10000"/>
          </a:bodyPr>
          <a:lstStyle/>
          <a:p>
            <a:endParaRPr lang="pl-PL" sz="2600" b="0" strike="noStrike" spc="-1" dirty="0">
              <a:latin typeface="Arial"/>
            </a:endParaRPr>
          </a:p>
          <a:p>
            <a:pPr marL="432000" indent="-324000">
              <a:spcAft>
                <a:spcPts val="845"/>
              </a:spcAft>
              <a:buClr>
                <a:srgbClr val="99CC66"/>
              </a:buClr>
              <a:buSzPct val="45000"/>
              <a:buFont typeface="Wingdings" charset="2"/>
              <a:buChar char=""/>
            </a:pPr>
            <a:r>
              <a:rPr lang="pl-PL" sz="2000" b="0" strike="noStrike" spc="-1" dirty="0">
                <a:latin typeface="Arial"/>
              </a:rPr>
              <a:t>Kłopoty z zasypianiem, bezsenność, nocne koszmary,</a:t>
            </a:r>
          </a:p>
          <a:p>
            <a:pPr marL="432000" indent="-324000" algn="just">
              <a:spcAft>
                <a:spcPts val="845"/>
              </a:spcAft>
              <a:buClr>
                <a:srgbClr val="99CC66"/>
              </a:buClr>
              <a:buSzPct val="45000"/>
              <a:buFont typeface="Wingdings" charset="2"/>
              <a:buChar char=""/>
            </a:pPr>
            <a:r>
              <a:rPr lang="pl-PL" sz="2000" b="0" strike="noStrike" spc="-1" dirty="0">
                <a:latin typeface="Arial"/>
              </a:rPr>
              <a:t>moczenie nocne-może mieć podłoże somatyczne,  ale  niekiedy bywa  związane   z lękiem,</a:t>
            </a:r>
          </a:p>
          <a:p>
            <a:pPr marL="432000" indent="-324000">
              <a:spcAft>
                <a:spcPts val="845"/>
              </a:spcAft>
              <a:buClr>
                <a:srgbClr val="99CC66"/>
              </a:buClr>
              <a:buSzPct val="45000"/>
              <a:buFont typeface="Wingdings" charset="2"/>
              <a:buChar char=""/>
            </a:pPr>
            <a:r>
              <a:rPr lang="pl-PL" sz="2000" b="0" strike="noStrike" spc="-1" dirty="0">
                <a:latin typeface="Arial"/>
              </a:rPr>
              <a:t>zmiana zachowania-rozdrażnienie, płacz, wybuchy złości, wycofanie, zamartwianie się,  samookaleczanie,</a:t>
            </a:r>
          </a:p>
          <a:p>
            <a:pPr marL="432000" indent="-324000" algn="just">
              <a:spcAft>
                <a:spcPts val="845"/>
              </a:spcAft>
              <a:buClr>
                <a:srgbClr val="99CC66"/>
              </a:buClr>
              <a:buSzPct val="45000"/>
              <a:buFont typeface="Wingdings" charset="2"/>
              <a:buChar char=""/>
            </a:pPr>
            <a:r>
              <a:rPr lang="pl-PL" sz="2000" b="0" strike="noStrike" spc="-1" dirty="0">
                <a:latin typeface="Arial"/>
              </a:rPr>
              <a:t>symptomy somatyczne- ból brzucha, ból  głowy, napięcie </a:t>
            </a:r>
            <a:r>
              <a:rPr lang="pl-PL" sz="2000" b="0" strike="noStrike" spc="-1" dirty="0" err="1">
                <a:latin typeface="Arial"/>
              </a:rPr>
              <a:t>mięśniowe,nadmierna</a:t>
            </a:r>
            <a:r>
              <a:rPr lang="pl-PL" sz="2000" b="0" strike="noStrike" spc="-1" dirty="0">
                <a:latin typeface="Arial"/>
              </a:rPr>
              <a:t> potliwość, uczucie  dławienia bądź duszenia, nudności, przyspieszone bicie serca,</a:t>
            </a:r>
          </a:p>
          <a:p>
            <a:pPr marL="432000" indent="-324000">
              <a:spcAft>
                <a:spcPts val="845"/>
              </a:spcAft>
              <a:buClr>
                <a:srgbClr val="99CC66"/>
              </a:buClr>
              <a:buSzPct val="45000"/>
              <a:buFont typeface="Wingdings" charset="2"/>
              <a:buChar char=""/>
            </a:pPr>
            <a:r>
              <a:rPr lang="pl-PL" sz="2000" b="0" strike="noStrike" spc="-1" dirty="0">
                <a:latin typeface="Arial"/>
              </a:rPr>
              <a:t>odmowa pójścia do przedszkola, szkoły, na zajęcia dodatkowe,</a:t>
            </a:r>
          </a:p>
          <a:p>
            <a:pPr marL="432000" indent="-324000">
              <a:spcAft>
                <a:spcPts val="845"/>
              </a:spcAft>
              <a:buClr>
                <a:srgbClr val="99CC66"/>
              </a:buClr>
              <a:buSzPct val="45000"/>
              <a:buFont typeface="Wingdings" charset="2"/>
              <a:buChar char=""/>
            </a:pPr>
            <a:r>
              <a:rPr lang="pl-PL" sz="2000" b="0" strike="noStrike" spc="-1" dirty="0">
                <a:latin typeface="Arial"/>
              </a:rPr>
              <a:t>odmowa jedzenia,</a:t>
            </a:r>
          </a:p>
          <a:p>
            <a:pPr marL="432000" indent="-324000">
              <a:spcAft>
                <a:spcPts val="845"/>
              </a:spcAft>
              <a:buClr>
                <a:srgbClr val="99CC66"/>
              </a:buClr>
              <a:buSzPct val="45000"/>
              <a:buFont typeface="Wingdings" charset="2"/>
              <a:buChar char=""/>
            </a:pPr>
            <a:r>
              <a:rPr lang="pl-PL" sz="2000" b="0" strike="noStrike" spc="-1" dirty="0">
                <a:latin typeface="Arial"/>
              </a:rPr>
              <a:t>odmowa zaśnięcia bez obecności rodzica w </a:t>
            </a:r>
            <a:r>
              <a:rPr lang="pl-PL" sz="2000" b="0" strike="noStrike" spc="-1" dirty="0" smtClean="0">
                <a:latin typeface="Arial"/>
              </a:rPr>
              <a:t>pobliżu,</a:t>
            </a:r>
          </a:p>
          <a:p>
            <a:pPr marL="432000" indent="-324000">
              <a:spcAft>
                <a:spcPts val="845"/>
              </a:spcAft>
              <a:buClr>
                <a:srgbClr val="99CC66"/>
              </a:buClr>
              <a:buSzPct val="45000"/>
              <a:buFont typeface="Wingdings" charset="2"/>
              <a:buChar char=""/>
            </a:pPr>
            <a:r>
              <a:rPr lang="pl-PL" sz="2000" spc="-1" dirty="0">
                <a:latin typeface="Arial"/>
              </a:rPr>
              <a:t>n</a:t>
            </a:r>
            <a:r>
              <a:rPr lang="pl-PL" sz="2000" spc="-1" dirty="0" smtClean="0">
                <a:latin typeface="Arial"/>
              </a:rPr>
              <a:t>iechęć spotykania się z rówieśnikami</a:t>
            </a:r>
            <a:r>
              <a:rPr lang="pl-PL" sz="2000" b="0" strike="noStrike" spc="-1" dirty="0" smtClean="0">
                <a:latin typeface="Arial"/>
              </a:rPr>
              <a:t>.</a:t>
            </a:r>
            <a:endParaRPr lang="pl-PL"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576000"/>
            <a:ext cx="7200000" cy="720000"/>
          </a:xfrm>
          <a:prstGeom prst="rect">
            <a:avLst/>
          </a:prstGeom>
          <a:noFill/>
          <a:ln>
            <a:noFill/>
          </a:ln>
        </p:spPr>
        <p:txBody>
          <a:bodyPr lIns="0" tIns="0" rIns="0" bIns="0" anchor="ctr"/>
          <a:lstStyle/>
          <a:p>
            <a:r>
              <a:rPr lang="pl-PL" sz="3600" b="0" strike="noStrike" spc="-1">
                <a:latin typeface="Arial"/>
              </a:rPr>
              <a:t>CO ZROBIĆ Z LĘKIEM ?</a:t>
            </a:r>
          </a:p>
        </p:txBody>
      </p:sp>
      <p:sp>
        <p:nvSpPr>
          <p:cNvPr id="55" name="TextShape 2"/>
          <p:cNvSpPr txBox="1"/>
          <p:nvPr/>
        </p:nvSpPr>
        <p:spPr>
          <a:xfrm>
            <a:off x="504000" y="1799999"/>
            <a:ext cx="9072000" cy="4858377"/>
          </a:xfrm>
          <a:prstGeom prst="rect">
            <a:avLst/>
          </a:prstGeom>
          <a:noFill/>
          <a:ln>
            <a:noFill/>
          </a:ln>
        </p:spPr>
        <p:txBody>
          <a:bodyPr lIns="0" tIns="0" rIns="0" bIns="0">
            <a:normAutofit/>
          </a:bodyPr>
          <a:lstStyle/>
          <a:p>
            <a:pPr marL="432000" indent="-324000">
              <a:spcAft>
                <a:spcPts val="1417"/>
              </a:spcAft>
              <a:buClr>
                <a:srgbClr val="99CC66"/>
              </a:buClr>
              <a:buSzPct val="45000"/>
              <a:buFont typeface="Wingdings" charset="2"/>
              <a:buChar char=""/>
            </a:pPr>
            <a:r>
              <a:rPr lang="pl-PL" sz="2600" b="0" strike="noStrike" spc="-1" dirty="0">
                <a:latin typeface="Arial"/>
              </a:rPr>
              <a:t>Nie wyśmiewaj lęków dziecka, nie zawstydzaj go.</a:t>
            </a:r>
          </a:p>
          <a:p>
            <a:pPr marL="432000" indent="-324000">
              <a:spcAft>
                <a:spcPts val="1417"/>
              </a:spcAft>
              <a:buClr>
                <a:srgbClr val="99CC66"/>
              </a:buClr>
              <a:buSzPct val="45000"/>
              <a:buFont typeface="Wingdings" charset="2"/>
              <a:buChar char=""/>
            </a:pPr>
            <a:r>
              <a:rPr lang="pl-PL" sz="2600" b="0" strike="noStrike" spc="-1" dirty="0">
                <a:latin typeface="Arial"/>
              </a:rPr>
              <a:t>Wysłuchaj dziecko, staraj się je zrozumieć.</a:t>
            </a:r>
          </a:p>
          <a:p>
            <a:pPr marL="432000" indent="-324000">
              <a:spcAft>
                <a:spcPts val="1417"/>
              </a:spcAft>
              <a:buClr>
                <a:srgbClr val="99CC66"/>
              </a:buClr>
              <a:buSzPct val="45000"/>
              <a:buFont typeface="Wingdings" charset="2"/>
              <a:buChar char=""/>
            </a:pPr>
            <a:r>
              <a:rPr lang="pl-PL" sz="2600" b="0" strike="noStrike" spc="-1" dirty="0">
                <a:latin typeface="Arial"/>
              </a:rPr>
              <a:t>Pokaż dziecku jak może sobie poradzić z lękiem</a:t>
            </a:r>
            <a:r>
              <a:rPr lang="pl-PL" sz="2600" b="0" strike="noStrike" spc="-1" dirty="0" smtClean="0">
                <a:latin typeface="Arial"/>
              </a:rPr>
              <a:t>.</a:t>
            </a:r>
          </a:p>
          <a:p>
            <a:pPr marL="432000" indent="-324000">
              <a:spcAft>
                <a:spcPts val="1417"/>
              </a:spcAft>
              <a:buClr>
                <a:srgbClr val="99CC66"/>
              </a:buClr>
              <a:buSzPct val="45000"/>
              <a:buFont typeface="Wingdings" charset="2"/>
              <a:buChar char=""/>
            </a:pPr>
            <a:r>
              <a:rPr lang="pl-PL" sz="2600" spc="-1" dirty="0" smtClean="0"/>
              <a:t>Dzieciom, nastolatkom, </a:t>
            </a:r>
            <a:r>
              <a:rPr lang="pl-PL" sz="2600" spc="-1" dirty="0"/>
              <a:t>które z powodu </a:t>
            </a:r>
            <a:r>
              <a:rPr lang="pl-PL" sz="2600" spc="-1" dirty="0" err="1"/>
              <a:t>koronawirusa</a:t>
            </a:r>
            <a:r>
              <a:rPr lang="pl-PL" sz="2600" spc="-1" dirty="0"/>
              <a:t> odczuwają lęk, nie należy mówić “weź się w garść” czy nawet “wszystko będzie dobrze”. - Należy raczej zapytać, czego się boją i czy jakoś możemy im pomóc </a:t>
            </a:r>
            <a:endParaRPr lang="pl-PL" sz="2600" b="0" strike="noStrike" spc="-1" dirty="0">
              <a:latin typeface="Arial"/>
            </a:endParaRPr>
          </a:p>
          <a:p>
            <a:pPr marL="432000" indent="-324000" algn="just">
              <a:spcAft>
                <a:spcPts val="1417"/>
              </a:spcAft>
              <a:buClr>
                <a:srgbClr val="99CC66"/>
              </a:buClr>
              <a:buSzPct val="45000"/>
              <a:buFont typeface="Wingdings" charset="2"/>
              <a:buChar char=""/>
            </a:pPr>
            <a:r>
              <a:rPr lang="pl-PL" sz="2600" b="0" strike="noStrike" spc="-1" dirty="0">
                <a:latin typeface="Arial"/>
              </a:rPr>
              <a:t>Skorzystaj z pomocy fachowca (psycholog, pedagog szkolny).</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nSpc>
                <a:spcPct val="107000"/>
              </a:lnSpc>
              <a:spcAft>
                <a:spcPts val="800"/>
              </a:spcAft>
            </a:pPr>
            <a:r>
              <a:rPr lang="pl-PL" dirty="0" smtClean="0">
                <a:effectLst/>
                <a:latin typeface="Calibri" panose="020F0502020204030204" pitchFamily="34" charset="0"/>
                <a:ea typeface="Calibri" panose="020F0502020204030204" pitchFamily="34" charset="0"/>
                <a:cs typeface="Times New Roman" panose="02020603050405020304" pitchFamily="18" charset="0"/>
              </a:rPr>
              <a:t/>
            </a:r>
            <a:br>
              <a:rPr lang="pl-PL" dirty="0" smtClean="0">
                <a:effectLst/>
                <a:latin typeface="Calibri" panose="020F0502020204030204" pitchFamily="34" charset="0"/>
                <a:ea typeface="Calibri" panose="020F0502020204030204" pitchFamily="34" charset="0"/>
                <a:cs typeface="Times New Roman" panose="02020603050405020304" pitchFamily="18" charset="0"/>
              </a:rPr>
            </a:br>
            <a:r>
              <a:rPr lang="pl-PL" dirty="0" smtClean="0">
                <a:effectLst/>
                <a:latin typeface="Calibri" panose="020F0502020204030204" pitchFamily="34" charset="0"/>
                <a:ea typeface="Calibri" panose="020F0502020204030204" pitchFamily="34" charset="0"/>
                <a:cs typeface="Times New Roman" panose="02020603050405020304" pitchFamily="18" charset="0"/>
              </a:rPr>
              <a:t>Psychoedukacja na temat lęku</a:t>
            </a:r>
            <a:br>
              <a:rPr lang="pl-PL" dirty="0" smtClean="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tekstu 2"/>
          <p:cNvSpPr>
            <a:spLocks noGrp="1"/>
          </p:cNvSpPr>
          <p:nvPr>
            <p:ph type="body"/>
          </p:nvPr>
        </p:nvSpPr>
        <p:spPr>
          <a:xfrm>
            <a:off x="504000" y="1928788"/>
            <a:ext cx="9116518" cy="4240192"/>
          </a:xfrm>
        </p:spPr>
        <p:txBody>
          <a:bodyPr/>
          <a:lstStyle/>
          <a:p>
            <a:r>
              <a:rPr lang="pl-PL" sz="2400" dirty="0" smtClean="0"/>
              <a:t>1.Lęk jest nieprzyjemny, ale nie może zranić.</a:t>
            </a:r>
          </a:p>
          <a:p>
            <a:endParaRPr lang="pl-PL" sz="2400" dirty="0" smtClean="0"/>
          </a:p>
          <a:p>
            <a:r>
              <a:rPr lang="pl-PL" sz="2400" dirty="0" smtClean="0"/>
              <a:t>2. Lęk można obniżyć. Nie może on trwać w nieskończoność, zwłaszcza, jeśli jesteś w stanie stawić czoło trudnej sytuacji.</a:t>
            </a:r>
          </a:p>
          <a:p>
            <a:endParaRPr lang="pl-PL" sz="2400" dirty="0" smtClean="0"/>
          </a:p>
          <a:p>
            <a:r>
              <a:rPr lang="pl-PL" sz="2400" dirty="0" smtClean="0"/>
              <a:t>3. Trening czyni mistrza. Jeśli będziesz regularnie powtarzał ekspozycję zaczniesz sobie radzić w podobnych sytuacjach.</a:t>
            </a:r>
          </a:p>
          <a:p>
            <a:endParaRPr lang="pl-PL" dirty="0" smtClean="0"/>
          </a:p>
          <a:p>
            <a:endParaRPr lang="pl-PL" dirty="0"/>
          </a:p>
        </p:txBody>
      </p:sp>
      <p:pic>
        <p:nvPicPr>
          <p:cNvPr id="4" name="Obraz 3"/>
          <p:cNvPicPr>
            <a:picLocks noChangeAspect="1"/>
          </p:cNvPicPr>
          <p:nvPr/>
        </p:nvPicPr>
        <p:blipFill>
          <a:blip r:embed="rId2"/>
          <a:stretch>
            <a:fillRect/>
          </a:stretch>
        </p:blipFill>
        <p:spPr>
          <a:xfrm>
            <a:off x="5842962" y="5211093"/>
            <a:ext cx="2876550" cy="1590675"/>
          </a:xfrm>
          <a:prstGeom prst="rect">
            <a:avLst/>
          </a:prstGeom>
        </p:spPr>
      </p:pic>
    </p:spTree>
    <p:extLst>
      <p:ext uri="{BB962C8B-B14F-4D97-AF65-F5344CB8AC3E}">
        <p14:creationId xmlns:p14="http://schemas.microsoft.com/office/powerpoint/2010/main" val="1150192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4000" y="576000"/>
            <a:ext cx="9072000" cy="720000"/>
          </a:xfrm>
        </p:spPr>
        <p:txBody>
          <a:bodyPr/>
          <a:lstStyle/>
          <a:p>
            <a:r>
              <a:rPr lang="pl-PL" sz="4000" dirty="0" smtClean="0"/>
              <a:t>CO ZROBIĆ BY PRZESTAĆ SIĘ BAĆ</a:t>
            </a:r>
            <a:endParaRPr lang="pl-PL" sz="4000" dirty="0"/>
          </a:p>
        </p:txBody>
      </p:sp>
      <p:pic>
        <p:nvPicPr>
          <p:cNvPr id="4" name="Obraz 3"/>
          <p:cNvPicPr>
            <a:picLocks noChangeAspect="1"/>
          </p:cNvPicPr>
          <p:nvPr/>
        </p:nvPicPr>
        <p:blipFill>
          <a:blip r:embed="rId2"/>
          <a:stretch>
            <a:fillRect/>
          </a:stretch>
        </p:blipFill>
        <p:spPr>
          <a:xfrm>
            <a:off x="6452203" y="2941303"/>
            <a:ext cx="2466975" cy="1857375"/>
          </a:xfrm>
          <a:prstGeom prst="rect">
            <a:avLst/>
          </a:prstGeom>
        </p:spPr>
      </p:pic>
      <p:sp>
        <p:nvSpPr>
          <p:cNvPr id="3" name="Symbol zastępczy tekstu 2"/>
          <p:cNvSpPr>
            <a:spLocks noGrp="1"/>
          </p:cNvSpPr>
          <p:nvPr>
            <p:ph type="body"/>
          </p:nvPr>
        </p:nvSpPr>
        <p:spPr>
          <a:xfrm>
            <a:off x="645668" y="2173487"/>
            <a:ext cx="9072000" cy="4922772"/>
          </a:xfrm>
        </p:spPr>
        <p:txBody>
          <a:bodyPr>
            <a:normAutofit lnSpcReduction="10000"/>
          </a:bodyPr>
          <a:lstStyle/>
          <a:p>
            <a:pPr marL="0" indent="0">
              <a:buNone/>
            </a:pPr>
            <a:r>
              <a:rPr lang="pl-PL" dirty="0" smtClean="0"/>
              <a:t>POMÓŻ DZIECKU ZROZUMIEĆ FAKTY NA TEMAT LĘKU</a:t>
            </a:r>
          </a:p>
          <a:p>
            <a:pPr marL="0" indent="0">
              <a:buNone/>
            </a:pPr>
            <a:endParaRPr lang="pl-PL" dirty="0" smtClean="0"/>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LĘK NIE BĘDZIE CIĄGLE RÓSŁ</a:t>
            </a:r>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W KOŃCU ZACZNIE OPADAĆ</a:t>
            </a:r>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LĘK ROŚNIE W SIŁĘ, GDY O NIM MYŚLISZ</a:t>
            </a:r>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TRZEBA GO ZASTĄPIĆ CZYMŚ MIŁYM – MIŁĄ MYŚLĄ</a:t>
            </a:r>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LĘK NIE POTRAFI ZROBIĆ MI KRZYWDY</a:t>
            </a:r>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POMIMO LĘKU MOGĘ ROBIĆ FAJNE RZECZY – POWIEDZ DZIECKU CO MOŻE ZROBIĆ, GDY SIĘ BOI</a:t>
            </a:r>
          </a:p>
          <a:p>
            <a:pPr marL="342900" indent="-342900">
              <a:lnSpc>
                <a:spcPct val="107000"/>
              </a:lnSpc>
              <a:spcAft>
                <a:spcPts val="800"/>
              </a:spcAft>
              <a:buFont typeface="Arial" panose="020B0604020202020204" pitchFamily="34" charset="0"/>
              <a:buChar char="•"/>
            </a:pPr>
            <a:r>
              <a:rPr lang="pl-PL" sz="2000" dirty="0" smtClean="0">
                <a:effectLst/>
                <a:latin typeface="Calibri" panose="020F0502020204030204" pitchFamily="34" charset="0"/>
                <a:ea typeface="Calibri" panose="020F0502020204030204" pitchFamily="34" charset="0"/>
                <a:cs typeface="Times New Roman" panose="02020603050405020304" pitchFamily="18" charset="0"/>
              </a:rPr>
              <a:t>A LĘK, NA KTÓRY NIE ZWRACA SIĘ UWAGI Z CZASEM ZNIKA</a:t>
            </a:r>
          </a:p>
          <a:p>
            <a:endParaRPr lang="pl-PL" sz="2000" dirty="0" smtClean="0"/>
          </a:p>
          <a:p>
            <a:endParaRPr lang="pl-PL" sz="2000" dirty="0"/>
          </a:p>
        </p:txBody>
      </p:sp>
    </p:spTree>
    <p:extLst>
      <p:ext uri="{BB962C8B-B14F-4D97-AF65-F5344CB8AC3E}">
        <p14:creationId xmlns:p14="http://schemas.microsoft.com/office/powerpoint/2010/main" val="585755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4000" y="498727"/>
            <a:ext cx="9072000" cy="982344"/>
          </a:xfrm>
        </p:spPr>
        <p:txBody>
          <a:bodyPr/>
          <a:lstStyle/>
          <a:p>
            <a:r>
              <a:rPr lang="pl-PL" sz="3600" dirty="0" smtClean="0"/>
              <a:t>RODZICU PAMIĘTAJ O EMPATII</a:t>
            </a:r>
            <a:endParaRPr lang="pl-PL" sz="3600" dirty="0"/>
          </a:p>
        </p:txBody>
      </p:sp>
      <p:sp>
        <p:nvSpPr>
          <p:cNvPr id="3" name="Symbol zastępczy tekstu 2"/>
          <p:cNvSpPr>
            <a:spLocks noGrp="1"/>
          </p:cNvSpPr>
          <p:nvPr>
            <p:ph type="body"/>
          </p:nvPr>
        </p:nvSpPr>
        <p:spPr>
          <a:xfrm>
            <a:off x="504000" y="1725769"/>
            <a:ext cx="9072000" cy="5306095"/>
          </a:xfrm>
        </p:spPr>
        <p:txBody>
          <a:bodyPr>
            <a:normAutofit fontScale="77500" lnSpcReduction="20000"/>
          </a:bodyPr>
          <a:lstStyle/>
          <a:p>
            <a:pPr marL="0" indent="0">
              <a:buNone/>
            </a:pPr>
            <a:r>
              <a:rPr lang="pl-PL" dirty="0" smtClean="0"/>
              <a:t>4 CECHY EMPATII</a:t>
            </a:r>
          </a:p>
          <a:p>
            <a:pPr marL="0" indent="0">
              <a:buNone/>
            </a:pPr>
            <a:endParaRPr lang="pl-PL" dirty="0" smtClean="0"/>
          </a:p>
          <a:p>
            <a:r>
              <a:rPr lang="pl-PL" sz="4100" dirty="0" smtClean="0"/>
              <a:t>1. </a:t>
            </a:r>
            <a:r>
              <a:rPr lang="pl-PL" sz="3400" dirty="0" smtClean="0"/>
              <a:t>Trzeba zawsze spojrzeć na tę samą sprawę </a:t>
            </a:r>
            <a:br>
              <a:rPr lang="pl-PL" sz="3400" dirty="0" smtClean="0"/>
            </a:br>
            <a:r>
              <a:rPr lang="pl-PL" sz="3400" dirty="0" smtClean="0"/>
              <a:t>      z perspektywy drugiej osoby.</a:t>
            </a:r>
          </a:p>
          <a:p>
            <a:pPr marL="742950" indent="-742950">
              <a:buAutoNum type="arabicPeriod"/>
            </a:pPr>
            <a:endParaRPr lang="pl-PL" sz="3400" dirty="0" smtClean="0"/>
          </a:p>
          <a:p>
            <a:r>
              <a:rPr lang="pl-PL" sz="3400" dirty="0" smtClean="0"/>
              <a:t>2. Trzeba zaakceptować poglądy innych osób.</a:t>
            </a:r>
          </a:p>
          <a:p>
            <a:endParaRPr lang="pl-PL" sz="3400" dirty="0" smtClean="0"/>
          </a:p>
          <a:p>
            <a:r>
              <a:rPr lang="pl-PL" sz="3400" dirty="0" smtClean="0"/>
              <a:t>3. Nie osądzać, choć to najłatwiejsze rozwiązanie</a:t>
            </a:r>
          </a:p>
          <a:p>
            <a:endParaRPr lang="pl-PL" sz="3400" dirty="0" smtClean="0"/>
          </a:p>
          <a:p>
            <a:r>
              <a:rPr lang="pl-PL" sz="3400" dirty="0" smtClean="0"/>
              <a:t>4. Rozpoznawać i nazywać uczucia.</a:t>
            </a:r>
          </a:p>
          <a:p>
            <a:endParaRPr lang="pl-PL" sz="3400" dirty="0"/>
          </a:p>
          <a:p>
            <a:r>
              <a:rPr lang="pl-PL" sz="2600" dirty="0" smtClean="0"/>
              <a:t>W pocieszaniu nie chodzi bowiem o to, by za wszelką cenę znaleźć dobre strony każdej sytuacji, czy udowodnić, że inni mają gorzej. Chodzi tak naprawdę o to, by być przy kimś, nawet jeżeli mamy mu do powiedzenia tylko: "Brak mi słów, ale dziękuje, że mi o tym powiedziałeś/</a:t>
            </a:r>
            <a:r>
              <a:rPr lang="pl-PL" sz="2600" dirty="0" err="1" smtClean="0"/>
              <a:t>aś</a:t>
            </a:r>
            <a:r>
              <a:rPr lang="pl-PL" sz="2600" dirty="0" smtClean="0"/>
              <a:t>". Tyle tak naprawdę wystarczy, by pomóc komuś w najlepszy sposób.</a:t>
            </a:r>
          </a:p>
          <a:p>
            <a:endParaRPr lang="pl-PL" sz="2600" dirty="0" smtClean="0"/>
          </a:p>
          <a:p>
            <a:r>
              <a:rPr lang="pl-PL" sz="2300" dirty="0" smtClean="0"/>
              <a:t>Film: </a:t>
            </a:r>
          </a:p>
          <a:p>
            <a:r>
              <a:rPr lang="pl-PL" sz="2300" dirty="0" smtClean="0">
                <a:hlinkClick r:id="rId2"/>
              </a:rPr>
              <a:t>https://www.youtube.com/watch?v=4CpVI-KIF7M</a:t>
            </a:r>
            <a:endParaRPr lang="pl-PL" sz="2300" dirty="0" smtClean="0"/>
          </a:p>
          <a:p>
            <a:r>
              <a:rPr lang="pl-PL" sz="1900" dirty="0" smtClean="0">
                <a:hlinkClick r:id="rId3"/>
              </a:rPr>
              <a:t>https://www.youtube.com/watch?v=1f0eSejlzLo</a:t>
            </a:r>
            <a:r>
              <a:rPr lang="pl-PL" sz="1900" dirty="0" smtClean="0"/>
              <a:t> </a:t>
            </a:r>
          </a:p>
          <a:p>
            <a:r>
              <a:rPr lang="pl-PL" sz="1900" dirty="0" smtClean="0">
                <a:hlinkClick r:id="rId4"/>
              </a:rPr>
              <a:t>https://www.youtube.com/watch?v=1Evwgu369Jw&amp;list=RDCMUCvhsiQGy_zcNCiSbeXEjhLg</a:t>
            </a:r>
            <a:r>
              <a:rPr lang="pl-PL" sz="1900" dirty="0" smtClean="0"/>
              <a:t> </a:t>
            </a:r>
            <a:endParaRPr lang="pl-PL" sz="1900" dirty="0"/>
          </a:p>
        </p:txBody>
      </p:sp>
      <p:pic>
        <p:nvPicPr>
          <p:cNvPr id="4" name="Obraz 3"/>
          <p:cNvPicPr>
            <a:picLocks noChangeAspect="1"/>
          </p:cNvPicPr>
          <p:nvPr/>
        </p:nvPicPr>
        <p:blipFill>
          <a:blip r:embed="rId5"/>
          <a:stretch>
            <a:fillRect/>
          </a:stretch>
        </p:blipFill>
        <p:spPr>
          <a:xfrm>
            <a:off x="7728756" y="2710288"/>
            <a:ext cx="2027548" cy="1140496"/>
          </a:xfrm>
          <a:prstGeom prst="rect">
            <a:avLst/>
          </a:prstGeom>
        </p:spPr>
      </p:pic>
    </p:spTree>
    <p:extLst>
      <p:ext uri="{BB962C8B-B14F-4D97-AF65-F5344CB8AC3E}">
        <p14:creationId xmlns:p14="http://schemas.microsoft.com/office/powerpoint/2010/main" val="2094257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TotalTime>
  <Words>1037</Words>
  <Application>Microsoft Office PowerPoint</Application>
  <PresentationFormat>Niestandardowy</PresentationFormat>
  <Paragraphs>108</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Psychoedukacja na temat lęku </vt:lpstr>
      <vt:lpstr>CO ZROBIĆ BY PRZESTAĆ SIĘ BAĆ</vt:lpstr>
      <vt:lpstr>RODZICU PAMIĘTAJ O EMPATII</vt:lpstr>
      <vt:lpstr>Wesprzyj swoje dziecko –  kilka wskazówek</vt:lpstr>
      <vt:lpstr>Wesprzyj  swoje dziecko –  kilka wskazówek</vt:lpstr>
      <vt:lpstr>Wesprzyj swoje dziecko –  kilka wskazówek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dc:title>
  <dc:creator>Oluśka</dc:creator>
  <cp:lastModifiedBy>Gosia</cp:lastModifiedBy>
  <cp:revision>44</cp:revision>
  <dcterms:created xsi:type="dcterms:W3CDTF">2021-05-10T22:10:04Z</dcterms:created>
  <dcterms:modified xsi:type="dcterms:W3CDTF">2021-05-15T19:50:34Z</dcterms:modified>
  <dc:language>pl-PL</dc:language>
</cp:coreProperties>
</file>