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9" r:id="rId3"/>
    <p:sldId id="258" r:id="rId4"/>
    <p:sldId id="278" r:id="rId5"/>
    <p:sldId id="263" r:id="rId6"/>
    <p:sldId id="260" r:id="rId7"/>
    <p:sldId id="267" r:id="rId8"/>
    <p:sldId id="275" r:id="rId9"/>
    <p:sldId id="276" r:id="rId10"/>
    <p:sldId id="277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82" r:id="rId20"/>
    <p:sldId id="281" r:id="rId21"/>
    <p:sldId id="291" r:id="rId2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802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E56FA3-63A6-4009-B0D7-52731905963D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543475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2A5A232-F172-4776-8895-41CD02FA3290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Edytuj style wzorca tekstu</a:t>
            </a:r>
          </a:p>
          <a:p>
            <a:pPr lvl="1" rtl="0"/>
            <a:r>
              <a:rPr lang="pl-PL" dirty="0" smtClean="0"/>
              <a:t>Drugi poziom</a:t>
            </a:r>
          </a:p>
          <a:p>
            <a:pPr lvl="2" rtl="0"/>
            <a:r>
              <a:rPr lang="pl-PL" dirty="0" smtClean="0"/>
              <a:t>Trzeci poziom</a:t>
            </a:r>
          </a:p>
          <a:p>
            <a:pPr lvl="3" rtl="0"/>
            <a:r>
              <a:rPr lang="pl-PL" dirty="0" smtClean="0"/>
              <a:t>Czwarty poziom</a:t>
            </a:r>
          </a:p>
          <a:p>
            <a:pPr lvl="4" rtl="0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348656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UWAGA: Aby zmienić obrazy na tym slajdzie, zaznacz obraz i usuń go. Następnie kliknij ikonę Wstaw obraz</a:t>
            </a:r>
          </a:p>
          <a:p>
            <a:pPr rtl="0"/>
            <a:r>
              <a:rPr lang="pl-PL" dirty="0" smtClean="0"/>
              <a:t>w symbolu zastępczym, aby wstawić swój własny obraz.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299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l-PL" smtClean="0"/>
              <a:pPr rtl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17219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UWAGA: Aby zmienić obrazy na tym slajdzie, zaznacz obraz i usuń go. Następnie kliknij ikonę Wstaw obraz</a:t>
            </a:r>
          </a:p>
          <a:p>
            <a:pPr rtl="0"/>
            <a:r>
              <a:rPr lang="pl-PL" dirty="0" smtClean="0"/>
              <a:t>w symbolu zastępczym, aby wstawić swój własny obraz.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l-PL" smtClean="0"/>
              <a:pPr rtl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1277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UWAGA: Aby zmienić obrazy na tym slajdzie, zaznacz obraz i usuń go. Następnie kliknij ikonę Wstaw obraz</a:t>
            </a:r>
          </a:p>
          <a:p>
            <a:pPr rtl="0"/>
            <a:r>
              <a:rPr lang="pl-PL" dirty="0" smtClean="0"/>
              <a:t>w symbolu zastępczym, aby wstawić swój własny obraz.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l-PL" smtClean="0"/>
              <a:pPr rtl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3582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UWAGA: Aby zmienić obrazy na tym slajdzie, zaznacz obraz i usuń go. Następnie kliknij ikonę Wstaw obraz</a:t>
            </a:r>
          </a:p>
          <a:p>
            <a:pPr rtl="0"/>
            <a:r>
              <a:rPr lang="pl-PL" dirty="0" smtClean="0"/>
              <a:t>w symbolu zastępczym, aby wstawić swój własny obraz.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l-PL" smtClean="0"/>
              <a:pPr rtl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8950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l-PL" smtClean="0"/>
              <a:pPr rtl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2720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l-PL" dirty="0" smtClean="0"/>
              <a:t>UWAGA: Aby zmienić obrazy na tym slajdzie, zaznacz obraz i usuń go. Następnie kliknij ikonę Wstaw obraz</a:t>
            </a:r>
          </a:p>
          <a:p>
            <a:pPr rtl="0"/>
            <a:r>
              <a:rPr lang="pl-PL" dirty="0" smtClean="0"/>
              <a:t>w symbolu zastępczym, aby wstawić swój własny obraz.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pl-PL" smtClean="0"/>
              <a:pPr rtl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2095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l-PL" smtClean="0"/>
              <a:pPr rtl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5692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l-PL" smtClean="0"/>
              <a:pPr rtl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5669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94165F4-379C-44F2-8E89-DB43904FE854}" type="slidenum">
              <a:rPr lang="pl-PL" smtClean="0"/>
              <a:pPr rtl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3857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1999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6C6821-84E6-401E-803E-DED89196FE58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0355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DA3D1E-C04F-4A20-930F-9B55917D9923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9833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9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593AAC-7688-459F-AA0F-D3F559C8FCBC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7842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0" name="Dowolny kształt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1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8E1AAE-6B2F-4A5F-98FB-3362A6111C1B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6691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7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C2A6AF-96E6-4DFF-AC87-4EE95C6E9633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3830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97E445-8D81-491E-B0B9-2C264FD40E6E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7607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 — liś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00D2CF-E953-46ED-B987-F1E8272EED2F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9460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9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2C0317-3DB3-4204-86DE-8835260F616F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32880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A206BC-06BE-49C3-8592-BAB8C26A7805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1759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Dowolny kształt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735411-191D-4924-BAAE-8D08B1A16D77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2319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z podpise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upa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Dowolny kształt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l-PL" dirty="0"/>
              </a:p>
            </p:txBody>
          </p:sp>
          <p:grpSp>
            <p:nvGrpSpPr>
              <p:cNvPr id="12" name="Grupa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Dowolny kształt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14" name="Dowolny kształt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15" name="Dowolny kształt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16" name="Dowolny kształt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17" name="Dowolny kształt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18" name="Dowolny kształt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19" name="Dowolny kształt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0" name="Dowolny kształt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1" name="Dowolny kształt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2" name="Dowolny kształt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3" name="Dowolny kształt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4" name="Dowolny kształt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25" name="Dowolny kształt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6" name="Dowolny kształt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27" name="Dowolny kształt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28" name="Dowolny kształt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29" name="Dowolny kształt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0" name="Dowolny kształt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1" name="Dowolny kształt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2" name="Dowolny kształt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33" name="Dowolny kształt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4" name="Dowolny kształt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5" name="Dowolny kształt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36" name="Dowolny kształt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7" name="Dowolny kształt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8" name="Dowolny kształt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39" name="Dowolny kształt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0" name="Dowolny kształt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41" name="Dowolny kształt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2" name="Dowolny kształt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3" name="Dowolny kształt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44" name="Dowolny kształt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5" name="Dowolny kształt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6" name="Dowolny kształt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7" name="Dowolny kształt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48" name="Dowolny kształt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49" name="Dowolny kształt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50" name="Dowolny kształt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1" name="Dowolny kształt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2" name="Dowolny kształt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3" name="Dowolny kształt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54" name="Dowolny kształt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5" name="Dowolny kształt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6" name="Dowolny kształt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7" name="Dowolny kształt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58" name="Dowolny kształt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59" name="Dowolny kształt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60" name="Dowolny kształt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61" name="Dowolny kształt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  <p:sp>
              <p:nvSpPr>
                <p:cNvPr id="62" name="Dowolny kształt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pl-PL" dirty="0"/>
                </a:p>
              </p:txBody>
            </p:sp>
            <p:sp>
              <p:nvSpPr>
                <p:cNvPr id="63" name="Dowolny kształt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l-PL" dirty="0"/>
                </a:p>
              </p:txBody>
            </p:sp>
          </p:grpSp>
        </p:grpSp>
        <p:sp>
          <p:nvSpPr>
            <p:cNvPr id="10" name="Dowolny kształt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8" name="Obraz — symbol zastępczy 67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xmlns="" val="108669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zeroki obraz z podpise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64" name="Dowolny kształt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5" name="Dowolny kształt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6" name="Dowolny kształt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7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69" name="Dowolny kształt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70" name="Dowolny kształt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grpSp>
        <p:nvGrpSpPr>
          <p:cNvPr id="71" name="Grupa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Dowolny kształt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74" name="Dowolny kształt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grpSp>
        <p:nvGrpSpPr>
          <p:cNvPr id="77" name="Grupa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Dowolny kształt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9" name="Dowolny kształt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80" name="Dowolny kształt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1" name="Dowolny kształt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2" name="Dowolny kształt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C57106-912F-41E1-A9BF-F59FE2F01391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8561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5" name="Dowolny kształt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6" name="Dowolny kształt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7" name="Dowolny kształt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8" name="Obraz — symbol zastępczy 56" descr="Pusty symbol zastępczy pozwalający dodać obraz. Kliknij symbol zastępczy i wybierz obraz, który chcesz dodać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87DAE-4500-4F81-9C4A-8881ABD23B33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321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7" name="Dowolny kształt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8" name="Dowolny kształt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9" name="Dowolny kształt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0" name="Obraz — symbol zastępczy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21" name="Dowolny kształt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2" name="Dowolny kształt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3" name="Dowolny kształt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4" name="Obraz — symbol zastępczy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036EE25-4CAB-4E16-BA7E-CD4F1D179268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6104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7" name="Dowolny kształt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8" name="Dowolny kształt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19" name="Dowolny kształt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0" name="Dowolny kształt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1" name="Dowolny kształt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2" name="Dowolny kształt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3" name="Dowolny kształt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4" name="Dowolny kształt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5" name="Dowolny kształt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6" name="Obraz — symbol zastępczy 23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27" name="Obraz — symbol zastępczy 23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28" name="Obraz — symbol zastępczy 23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>
              <a:buNone/>
              <a:defRPr sz="1800"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C7AF6-60EF-4F13-8CB6-7E146CFE14EF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3514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22" name="Dowolny kształt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3" name="Dowolny kształt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9" name="Dowolny kształt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0" name="Dowolny kształt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1" name="Dowolny kształt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2" name="Dowolny kształt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3" name="Dowolny kształt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4" name="Dowolny kształt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5" name="Dowolny kształt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6" name="Dowolny kształt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7" name="Dowolny kształt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8" name="Dowolny kształt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9" name="Obraz — symbol zastępczy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50" name="Obraz — symbol zastępczy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51" name="Obraz — symbol zastępczy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52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E18A6628-BF87-4562-B00F-0055849E0FB1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3903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tery obraz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29" name="Dowolny kształt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0" name="Dowolny kształt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1" name="Dowolny kształt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32" name="Dowolny kształt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3" name="Dowolny kształt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4" name="Dowolny kształt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35" name="Dowolny kształt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6" name="Dowolny kształt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37" name="Dowolny kształt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40" name="Obraz — symbol zastępczy 16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1" name="Obraz — symbol zastępczy 16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2" name="Obraz — symbol zastępczy 16" descr="Pusty symbol zastępczy pozwalający dodać obraz. Kliknij symbol zastępczy i wybierz obraz, który chcesz dodać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A3B3B4-0380-406D-BFCE-09F9ECA3AE76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  <p:sp>
        <p:nvSpPr>
          <p:cNvPr id="22" name="Dowolny kształt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3" name="Dowolny kształt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4" name="Dowolny kształt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25" name="Obraz — symbol zastępczy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4579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prostokątne obrazy z podpise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39" name="Dowolny kształt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0" name="Dowolny kształt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1" name="Dowolny kształt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42" name="Dowolny kształt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3" name="Dowolny kształt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4" name="Dowolny kształt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45" name="Dowolny kształt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6" name="Dowolny kształt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l-PL" dirty="0"/>
          </a:p>
        </p:txBody>
      </p:sp>
      <p:sp>
        <p:nvSpPr>
          <p:cNvPr id="47" name="Dowolny kształt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dirty="0"/>
          </a:p>
        </p:txBody>
      </p:sp>
      <p:sp>
        <p:nvSpPr>
          <p:cNvPr id="51" name="Prostokąt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/>
          </a:p>
        </p:txBody>
      </p:sp>
      <p:sp>
        <p:nvSpPr>
          <p:cNvPr id="48" name="Obraz — symbol zastępczy 13" descr="Pusty symbol zastępczy pozwalający dodać obraz. Kliknij symbol zastępczy i wybierz obraz, który chcesz dodać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9" name="Obraz — symbol zastępczy 13" descr="Pusty symbol zastępczy pozwalający dodać obraz. Kliknij symbol zastępczy i wybierz obraz, który chcesz dodać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50" name="Obraz — symbol zastępczy 13" descr="Pusty symbol zastępczy pozwalający dodać obraz. Kliknij symbol zastępczy i wybierz obraz, który chcesz dodać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Tekst — symbol zastępczy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/>
          <a:p>
            <a:pPr rtl="0"/>
            <a:fld id="{1289753C-1A4D-4510-A178-D11F39E79E58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0106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a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Dowolny kształt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" name="Dowolny kształt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" name="Dowolny kształt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" name="Dowolny kształt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1" name="Dowolny kształt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2" name="Dowolny kształt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3" name="Dowolny kształt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4" name="Dowolny kształt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15" name="Dowolny kształt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6" name="Dowolny kształt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17" name="Dowolny kształt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8" name="Dowolny kształt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9" name="Dowolny kształt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20" name="Dowolny kształt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1" name="Dowolny kształt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2" name="Dowolny kształt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3" name="Dowolny kształt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4" name="Dowolny kształt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5" name="Dowolny kształt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6" name="Dowolny kształt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7" name="Dowolny kształt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8" name="Dowolny kształt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29" name="Dowolny kształt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0" name="Dowolny kształt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1" name="Dowolny kształt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2" name="Dowolny kształt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3" name="Dowolny kształt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4" name="Dowolny kształt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5" name="Dowolny kształt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6" name="Dowolny kształt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7" name="Dowolny kształt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8" name="Dowolny kształt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39" name="Dowolny kształt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0" name="Dowolny kształt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1" name="Dowolny kształt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2" name="Dowolny kształt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3" name="Dowolny kształt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4" name="Dowolny kształt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5" name="Dowolny kształt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6" name="Dowolny kształt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7" name="Dowolny kształt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8" name="Dowolny kształt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49" name="Dowolny kształt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50" name="Dowolny kształt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1" name="Dowolny kształt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2" name="Dowolny kształt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3" name="Dowolny kształt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4" name="Dowolny kształt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5" name="Dowolny kształt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6" name="Dowolny kształt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7" name="Dowolny kształt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8" name="Dowolny kształt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59" name="Dowolny kształt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0" name="Dowolny kształt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61" name="Dowolny kształt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2" name="Dowolny kształt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3" name="Dowolny kształt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4" name="Dowolny kształt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5" name="Dowolny kształt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6" name="Dowolny kształt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67" name="Dowolny kształt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8" name="Dowolny kształt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69" name="Dowolny kształt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70" name="Dowolny kształt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1" name="Dowolny kształt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2" name="Dowolny kształt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3" name="Dowolny kształt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4" name="Dowolny kształt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5" name="Dowolny kształt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6" name="Dowolny kształt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7" name="Dowolny kształt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78" name="Dowolny kształt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pl-PL" dirty="0"/>
            </a:p>
          </p:txBody>
        </p:sp>
        <p:sp>
          <p:nvSpPr>
            <p:cNvPr id="79" name="Dowolny kształt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0" name="Dowolny kształt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1" name="Dowolny kształt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2" name="Dowolny kształt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3" name="Dowolny kształt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4" name="Dowolny kształt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5" name="Dowolny kształt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6" name="Dowolny kształt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7" name="Dowolny kształt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8" name="Dowolny kształt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89" name="Dowolny kształt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0" name="Dowolny kształt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1" name="Dowolny kształt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2" name="Dowolny kształt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3" name="Dowolny kształt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4" name="Dowolny kształt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5" name="Dowolny kształt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6" name="Dowolny kształt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7" name="Dowolny kształt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8" name="Dowolny kształt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99" name="Dowolny kształt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0" name="Dowolny kształt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1" name="Dowolny kształt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2" name="Dowolny kształt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3" name="Dowolny kształt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4" name="Dowolny kształt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5" name="Dowolny kształt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6" name="Dowolny kształt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  <p:sp>
          <p:nvSpPr>
            <p:cNvPr id="107" name="Dowolny kształt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l-PL" dirty="0"/>
            </a:p>
          </p:txBody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Edytuj style wzorca tekstu</a:t>
            </a:r>
          </a:p>
          <a:p>
            <a:pPr lvl="1" rtl="0"/>
            <a:r>
              <a:rPr lang="pl-PL" dirty="0" smtClean="0"/>
              <a:t>Drugi poziom</a:t>
            </a:r>
          </a:p>
          <a:p>
            <a:pPr lvl="2" rtl="0"/>
            <a:r>
              <a:rPr lang="pl-PL" dirty="0" smtClean="0"/>
              <a:t>Trzeci poziom</a:t>
            </a:r>
          </a:p>
          <a:p>
            <a:pPr lvl="3" rtl="0"/>
            <a:r>
              <a:rPr lang="pl-PL" dirty="0" smtClean="0"/>
              <a:t>Czwarty poziom</a:t>
            </a:r>
          </a:p>
          <a:p>
            <a:pPr lvl="4" rtl="0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l-PL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7E715EA-2968-40E8-A780-5563EEBE0075}" type="datetime1">
              <a:rPr lang="pl-PL" smtClean="0"/>
              <a:pPr rtl="0"/>
              <a:t>20.04.2021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Gs73JFWQM" TargetMode="External"/><Relationship Id="rId2" Type="http://schemas.openxmlformats.org/officeDocument/2006/relationships/hyperlink" Target="https://www.youtube.com/watch?v=1fpsne7YUzM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GSk5RekE-U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Ziemia" TargetMode="External"/><Relationship Id="rId3" Type="http://schemas.openxmlformats.org/officeDocument/2006/relationships/hyperlink" Target="https://pl.wikipedia.org/wiki/J%C4%99zyk_angielski" TargetMode="External"/><Relationship Id="rId7" Type="http://schemas.openxmlformats.org/officeDocument/2006/relationships/hyperlink" Target="https://pl.wikipedia.org/wiki/Spo%C5%82ecze%C5%84stw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l.wikipedia.org/wiki/Ekologia" TargetMode="External"/><Relationship Id="rId5" Type="http://schemas.openxmlformats.org/officeDocument/2006/relationships/hyperlink" Target="https://pl.wikipedia.org/wiki/Promocja_(marketing)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pl.wikipedia.org/wiki/Wiosna" TargetMode="External"/><Relationship Id="rId9" Type="http://schemas.openxmlformats.org/officeDocument/2006/relationships/hyperlink" Target="https://pl.wikipedia.org/wiki/Ekosyste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iadomosci.gazeta.pl/wiadomosci/7,168571,26952990,swiatowy-dzien-ziemi-2021-22-kwietnia-swietem-naszej-planety.html" TargetMode="External"/><Relationship Id="rId2" Type="http://schemas.openxmlformats.org/officeDocument/2006/relationships/hyperlink" Target="https://ec.europa.eu/clima/change/consequences_pl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iadomosci.gazeta.pl/wiadomosci/7,168571,26952990,swiatowy-dzien-ziemi-2021-22-kwietnia-swietem-naszej-planety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pl-PL" sz="5400" dirty="0" smtClean="0"/>
              <a:t>Światowy Dzień Ziemi</a:t>
            </a:r>
            <a:endParaRPr lang="pl-PL" sz="540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32811" y="4430333"/>
            <a:ext cx="3276601" cy="1180562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3200" dirty="0" smtClean="0"/>
              <a:t>22 kwietnia </a:t>
            </a:r>
            <a:r>
              <a:rPr lang="pl-PL" sz="3200" dirty="0" smtClean="0"/>
              <a:t> </a:t>
            </a: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3812" y="1240956"/>
            <a:ext cx="6035563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09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Ciekawostki o Dniu Ziemi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fontAlgn="base"/>
            <a:r>
              <a:rPr lang="pl-PL" dirty="0"/>
              <a:t>19. Dzień Ziemi jest ważny, aby przyczynić się do zwiększenia świadomości wpływu, jaki wywieramy na środowisko i co można z nim zrobić</a:t>
            </a:r>
          </a:p>
          <a:p>
            <a:pPr fontAlgn="base"/>
            <a:r>
              <a:rPr lang="pl-PL" dirty="0"/>
              <a:t>20. Do recyklingu puszek aluminiowych potrzeba mniej energii – 90% mniej niż do produkcji nowych.</a:t>
            </a:r>
          </a:p>
          <a:p>
            <a:pPr fontAlgn="base"/>
            <a:r>
              <a:rPr lang="pl-PL" dirty="0"/>
              <a:t>21. Przeciętna osoba wyrzuca codziennie około 4 kg śmieci.</a:t>
            </a:r>
          </a:p>
          <a:p>
            <a:pPr fontAlgn="base"/>
            <a:r>
              <a:rPr lang="pl-PL" dirty="0"/>
              <a:t>22. Zaledwie 27% gazet w USA podlega się procesowi recyklingu. Gdyby wszystkie one zostały poddane recyklingowi, zaoszczędziłoby to jedną czwartą miliarda drzew w całym roku.</a:t>
            </a:r>
          </a:p>
          <a:p>
            <a:pPr fontAlgn="base"/>
            <a:r>
              <a:rPr lang="pl-PL" dirty="0"/>
              <a:t>23. Każdego roku do oceanów wyrzucanych jest 5.000.000.000.000 kilogramów śmieci. Odpady z tworzyw sztucznych zabijają co najmniej 1 milion stworzeń w oceanie rocznie.</a:t>
            </a:r>
          </a:p>
          <a:p>
            <a:pPr fontAlgn="base"/>
            <a:r>
              <a:rPr lang="pl-PL" dirty="0"/>
              <a:t>24. Ponad 180 krajów świętowało Dzień ziemi, a Facebook stał się popularnym narzędziem rozpowszechniania tego zjawiska.</a:t>
            </a:r>
          </a:p>
          <a:p>
            <a:pPr fontAlgn="base"/>
            <a:endParaRPr lang="pl-PL" dirty="0"/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9142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 smtClean="0"/>
              <a:t>Zmiany klimatu</a:t>
            </a:r>
            <a:endParaRPr lang="pl-PL" sz="6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6975" y="1676400"/>
            <a:ext cx="5118837" cy="4500563"/>
          </a:xfrm>
        </p:spPr>
        <p:txBody>
          <a:bodyPr/>
          <a:lstStyle/>
          <a:p>
            <a:r>
              <a:rPr lang="pl-PL" b="1" dirty="0"/>
              <a:t>Zmiany klimatu mają wpływ na wszystkie części świata. Polarne czapy lodowe topnieją, a poziom mórz wzrasta. </a:t>
            </a:r>
            <a:endParaRPr lang="pl-PL" b="1" dirty="0" smtClean="0"/>
          </a:p>
          <a:p>
            <a:r>
              <a:rPr lang="pl-PL" b="1" dirty="0" smtClean="0"/>
              <a:t>W </a:t>
            </a:r>
            <a:r>
              <a:rPr lang="pl-PL" b="1" dirty="0"/>
              <a:t>niektórych regionach ekstremalne zjawiska pogodowe i opady deszczu stają się coraz częstsze, podczas gdy inne cierpią z powodu ciężkich fal upałów i susz.</a:t>
            </a:r>
          </a:p>
          <a:p>
            <a:r>
              <a:rPr lang="pl-PL" b="1" dirty="0"/>
              <a:t>Przewiduje się, że zjawiska te nasilą się w ciągu następnych kilkudziesięciu lat.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4413" y="1676400"/>
            <a:ext cx="5113426" cy="39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569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Lodowce topnieją a poziom mórz rośnie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78794" y="1676400"/>
            <a:ext cx="4726547" cy="4080455"/>
          </a:xfrm>
        </p:spPr>
        <p:txBody>
          <a:bodyPr/>
          <a:lstStyle/>
          <a:p>
            <a:r>
              <a:rPr lang="pl-PL" sz="2400" dirty="0"/>
              <a:t>Woda rozszerza się pod wpływem ciepła. Globalne ocieplenie powoduje również topnienie lodowców i polarnych czap lodowych.</a:t>
            </a:r>
          </a:p>
          <a:p>
            <a:r>
              <a:rPr lang="pl-PL" sz="2400" dirty="0"/>
              <a:t>Zmiany te prowadzą do wzrostu poziomu mórz, </a:t>
            </a:r>
            <a:r>
              <a:rPr lang="pl-PL" sz="2400" b="1" dirty="0"/>
              <a:t>powodzi i erozji </a:t>
            </a:r>
            <a:r>
              <a:rPr lang="pl-PL" sz="2400" dirty="0"/>
              <a:t>regionów nadmorskich i nizinnych.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62917" y="1676400"/>
            <a:ext cx="4520485" cy="408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49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360608"/>
            <a:ext cx="9601202" cy="1315791"/>
          </a:xfrm>
        </p:spPr>
        <p:txBody>
          <a:bodyPr>
            <a:noAutofit/>
          </a:bodyPr>
          <a:lstStyle/>
          <a:p>
            <a:pPr algn="ctr"/>
            <a:r>
              <a:rPr lang="pl-PL" b="1" dirty="0"/>
              <a:t>Ekstremalne zjawiska </a:t>
            </a:r>
            <a:r>
              <a:rPr lang="pl-PL" b="1" dirty="0" smtClean="0"/>
              <a:t>pogodowe,</a:t>
            </a:r>
            <a:br>
              <a:rPr lang="pl-PL" b="1" dirty="0" smtClean="0"/>
            </a:br>
            <a:r>
              <a:rPr lang="pl-PL" b="1" dirty="0" smtClean="0"/>
              <a:t> </a:t>
            </a:r>
            <a:r>
              <a:rPr lang="pl-PL" b="1" dirty="0"/>
              <a:t>zmiana struktury opadów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53037" y="1676400"/>
            <a:ext cx="4726546" cy="4572000"/>
          </a:xfrm>
        </p:spPr>
        <p:txBody>
          <a:bodyPr>
            <a:normAutofit/>
          </a:bodyPr>
          <a:lstStyle/>
          <a:p>
            <a:r>
              <a:rPr lang="pl-PL" sz="2800" dirty="0"/>
              <a:t>Intensywne opady i inne ekstremalne zjawiska pogodowe stają się coraz powszechniejsze</a:t>
            </a:r>
            <a:r>
              <a:rPr lang="pl-PL" sz="2800" dirty="0" smtClean="0"/>
              <a:t>.</a:t>
            </a:r>
          </a:p>
          <a:p>
            <a:r>
              <a:rPr lang="pl-PL" sz="2800" dirty="0" smtClean="0"/>
              <a:t> </a:t>
            </a:r>
            <a:r>
              <a:rPr lang="pl-PL" sz="2800" dirty="0"/>
              <a:t>Może to prowadzić do </a:t>
            </a:r>
            <a:r>
              <a:rPr lang="pl-PL" sz="2800" b="1" dirty="0"/>
              <a:t>powodzi</a:t>
            </a:r>
            <a:r>
              <a:rPr lang="pl-PL" sz="2800" dirty="0"/>
              <a:t>, </a:t>
            </a:r>
            <a:r>
              <a:rPr lang="pl-PL" sz="2800" b="1" dirty="0"/>
              <a:t>pogorszenia jakości wody</a:t>
            </a:r>
            <a:r>
              <a:rPr lang="pl-PL" sz="2800" dirty="0"/>
              <a:t> lub </a:t>
            </a:r>
            <a:r>
              <a:rPr lang="pl-PL" sz="2800" b="1" dirty="0"/>
              <a:t>zmniejszenia zasobów wodnych </a:t>
            </a:r>
            <a:r>
              <a:rPr lang="pl-PL" sz="2800" dirty="0"/>
              <a:t>w niektórych regionach.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95493" y="1808073"/>
            <a:ext cx="5203064" cy="389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03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dirty="0"/>
              <a:t>Konsekwencje dla Europy</a:t>
            </a:r>
            <a:br>
              <a:rPr lang="pl-PL" sz="4000" b="1" dirty="0"/>
            </a:b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721217" y="1523999"/>
            <a:ext cx="5601795" cy="4724401"/>
          </a:xfrm>
        </p:spPr>
        <p:txBody>
          <a:bodyPr>
            <a:normAutofit/>
          </a:bodyPr>
          <a:lstStyle/>
          <a:p>
            <a:r>
              <a:rPr lang="pl-PL" sz="2000" dirty="0"/>
              <a:t>Fale upałów, pożary lasów i susze są coraz częstszym zjawiskiem w </a:t>
            </a:r>
            <a:r>
              <a:rPr lang="pl-PL" sz="2000" b="1" dirty="0"/>
              <a:t>Europie Południowej i Środkowej</a:t>
            </a:r>
            <a:r>
              <a:rPr lang="pl-PL" sz="2000" dirty="0"/>
              <a:t>.</a:t>
            </a:r>
          </a:p>
          <a:p>
            <a:r>
              <a:rPr lang="pl-PL" sz="2000" dirty="0"/>
              <a:t>Kraje</a:t>
            </a:r>
            <a:r>
              <a:rPr lang="pl-PL" sz="2000" b="1" dirty="0"/>
              <a:t> basenu Morza Śródziemnego</a:t>
            </a:r>
            <a:r>
              <a:rPr lang="pl-PL" sz="2000" dirty="0"/>
              <a:t> są coraz bardziej narażone na susze i pożary lasów.</a:t>
            </a:r>
          </a:p>
          <a:p>
            <a:r>
              <a:rPr lang="pl-PL" sz="2000" dirty="0"/>
              <a:t>W </a:t>
            </a:r>
            <a:r>
              <a:rPr lang="pl-PL" sz="2000" b="1" dirty="0"/>
              <a:t>Europie Północnej</a:t>
            </a:r>
            <a:r>
              <a:rPr lang="pl-PL" sz="2000" dirty="0"/>
              <a:t> klimat staje się coraz bardziej wilgotny, a zimą wzrasta ryzyko wystąpienia powodzi.</a:t>
            </a:r>
          </a:p>
          <a:p>
            <a:r>
              <a:rPr lang="pl-PL" sz="2000" b="1" dirty="0"/>
              <a:t>Miasta</a:t>
            </a:r>
            <a:r>
              <a:rPr lang="pl-PL" sz="2000" dirty="0"/>
              <a:t>, gdzie mieszka co czwarty Europejczyk, narażone są na fale upałów, powodzie i skutki podnoszenia się poziomu mórz. Często nie umieją one skutecznie radzić sobie ze zmianami klimatu.</a:t>
            </a:r>
            <a:r>
              <a:rPr lang="pl-PL" sz="2000" b="1" dirty="0"/>
              <a:t> </a:t>
            </a:r>
            <a:endParaRPr lang="pl-PL" sz="2000" dirty="0"/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23013" y="1107583"/>
            <a:ext cx="5144596" cy="50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59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Skutki dla krajów rozwijających się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06933" y="1405944"/>
            <a:ext cx="5365079" cy="4572000"/>
          </a:xfrm>
        </p:spPr>
        <p:txBody>
          <a:bodyPr>
            <a:normAutofit/>
          </a:bodyPr>
          <a:lstStyle/>
          <a:p>
            <a:r>
              <a:rPr lang="pl-PL" sz="2800" dirty="0"/>
              <a:t>Skutki zmian klimatu często najbardziej odczuwają ubogie kraje rozwijające się</a:t>
            </a:r>
            <a:r>
              <a:rPr lang="pl-PL" sz="2800" dirty="0" smtClean="0"/>
              <a:t>.</a:t>
            </a:r>
          </a:p>
          <a:p>
            <a:r>
              <a:rPr lang="pl-PL" sz="2800" dirty="0" smtClean="0"/>
              <a:t> </a:t>
            </a:r>
            <a:r>
              <a:rPr lang="pl-PL" sz="2800" dirty="0"/>
              <a:t>Ich mieszkańcy są często </a:t>
            </a:r>
            <a:r>
              <a:rPr lang="pl-PL" sz="2800" b="1" dirty="0"/>
              <a:t>w dużym stopniu zależni od środowiska naturalnego</a:t>
            </a:r>
            <a:r>
              <a:rPr lang="pl-PL" sz="2800" dirty="0"/>
              <a:t> i dysponują mniejszymi środkami finansowymi, aby radzić sobie ze zmianami klimatycznymi.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13679" y="1523999"/>
            <a:ext cx="4868214" cy="42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478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Zagrożenia dla zdrowia ludzi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798490" y="1378038"/>
            <a:ext cx="4803819" cy="4870362"/>
          </a:xfrm>
        </p:spPr>
        <p:txBody>
          <a:bodyPr/>
          <a:lstStyle/>
          <a:p>
            <a:r>
              <a:rPr lang="pl-PL" sz="2400" dirty="0"/>
              <a:t>Zmiany klimatu nie są obojętne dla zdrowia ludzi:</a:t>
            </a:r>
          </a:p>
          <a:p>
            <a:r>
              <a:rPr lang="pl-PL" sz="2400" dirty="0"/>
              <a:t>W niektórych regionach</a:t>
            </a:r>
            <a:r>
              <a:rPr lang="pl-PL" sz="2400" b="1" dirty="0"/>
              <a:t> odnotowuje się wzrost zgonów spowodowanych falami upałów</a:t>
            </a:r>
            <a:r>
              <a:rPr lang="pl-PL" sz="2400" dirty="0"/>
              <a:t>, natomiast w innych – </a:t>
            </a:r>
            <a:r>
              <a:rPr lang="pl-PL" sz="2400" b="1" dirty="0"/>
              <a:t>spadek zgonów z powodu zimna</a:t>
            </a:r>
            <a:r>
              <a:rPr lang="pl-PL" sz="2400" dirty="0"/>
              <a:t>.</a:t>
            </a:r>
          </a:p>
          <a:p>
            <a:r>
              <a:rPr lang="pl-PL" sz="2400" dirty="0"/>
              <a:t>Możemy zaobserwować zmiany w występowaniu niektórych chorób przenoszonych przez wodę oraz wektory (organizmy przenoszące pasożyty lub drobnoustroje zakaźne).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56856" y="1378038"/>
            <a:ext cx="5473521" cy="45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39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Koszty dla społeczeństwa i gospodarki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721217" y="1524000"/>
            <a:ext cx="5344732" cy="4413162"/>
          </a:xfrm>
        </p:spPr>
        <p:txBody>
          <a:bodyPr>
            <a:normAutofit/>
          </a:bodyPr>
          <a:lstStyle/>
          <a:p>
            <a:r>
              <a:rPr lang="pl-PL" sz="2000" dirty="0"/>
              <a:t>Uszkodzenia mienia i infrastruktury oraz pogorszenie zdrowia ludzi wiążą się z wysokimi kosztami dla społeczeństwa i gospodarki.</a:t>
            </a:r>
          </a:p>
          <a:p>
            <a:r>
              <a:rPr lang="pl-PL" sz="2000" dirty="0"/>
              <a:t>W latach1980-2011 powodzie dotknęły ponad 5,5 mln osób i wywołały bezpośrednie straty gospodarcze w wysokości ponad 90 mld euro.</a:t>
            </a:r>
          </a:p>
          <a:p>
            <a:r>
              <a:rPr lang="pl-PL" sz="2000" dirty="0"/>
              <a:t>Szczególnie dotknięte są sektory takie jak </a:t>
            </a:r>
            <a:r>
              <a:rPr lang="pl-PL" sz="2000" b="1" dirty="0"/>
              <a:t>rolnictwo, leśnictwo, energetyka i turystyka</a:t>
            </a:r>
            <a:r>
              <a:rPr lang="pl-PL" sz="2000" dirty="0"/>
              <a:t>, ponieważ są w dużym stopniu uzależnione od określonej temperatury i opadów atmosferycznych.</a:t>
            </a:r>
          </a:p>
          <a:p>
            <a:endParaRPr lang="pl-PL" sz="20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65949" y="1523999"/>
            <a:ext cx="5401660" cy="45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99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Zagrożenia dla fauny i flory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14400" y="1403797"/>
            <a:ext cx="5525037" cy="4844603"/>
          </a:xfrm>
        </p:spPr>
        <p:txBody>
          <a:bodyPr>
            <a:noAutofit/>
          </a:bodyPr>
          <a:lstStyle/>
          <a:p>
            <a:r>
              <a:rPr lang="pl-PL" sz="2400" dirty="0"/>
              <a:t>Zmiany klimatu postępują tak szybko, że wiele gatunków roślin i zwierząt nie jest w stanie się do nich przystosować.</a:t>
            </a:r>
          </a:p>
          <a:p>
            <a:r>
              <a:rPr lang="pl-PL" sz="2400" dirty="0"/>
              <a:t>Wiele gatunków lądowych, słodkowodnych i morskich musiało przenieść się w nowe miejsce. </a:t>
            </a:r>
            <a:endParaRPr lang="pl-PL" sz="2400" dirty="0" smtClean="0"/>
          </a:p>
          <a:p>
            <a:r>
              <a:rPr lang="pl-PL" sz="2400" dirty="0" smtClean="0"/>
              <a:t>Jeśli </a:t>
            </a:r>
            <a:r>
              <a:rPr lang="pl-PL" sz="2400" dirty="0"/>
              <a:t>średnia temperatura na świecie w dalszym ciągu będzie rosnąć w sposób niekontrolowany, niektórym gatunkom roślin i zwierząt będzie grozić wyginięcie.</a:t>
            </a:r>
          </a:p>
          <a:p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94475" y="2585720"/>
            <a:ext cx="4302125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875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3574402" cy="1067669"/>
          </a:xfrm>
        </p:spPr>
        <p:txBody>
          <a:bodyPr/>
          <a:lstStyle/>
          <a:p>
            <a:r>
              <a:rPr lang="pl-PL" dirty="0" smtClean="0"/>
              <a:t>Proponowane filmy: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927279" y="1676400"/>
            <a:ext cx="3509360" cy="4572000"/>
          </a:xfrm>
        </p:spPr>
        <p:txBody>
          <a:bodyPr/>
          <a:lstStyle/>
          <a:p>
            <a:r>
              <a:rPr lang="pl-PL" dirty="0">
                <a:solidFill>
                  <a:schemeClr val="tx1">
                    <a:lumMod val="50000"/>
                  </a:schemeClr>
                </a:solidFill>
              </a:rPr>
              <a:t>Zmiany klimatu: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hlinkClick r:id="rId2"/>
              </a:rPr>
              <a:t>https://www.youtube.com/watch?v=1fpsne7YUzM</a:t>
            </a:r>
            <a:endParaRPr lang="pl-PL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</a:rPr>
              <a:t>Czy na działanie nie jest już za późno?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hlinkClick r:id="rId3"/>
              </a:rPr>
              <a:t>https://www.youtube.com/watch?v=6-Gs73JFWQM</a:t>
            </a:r>
            <a:endParaRPr lang="pl-PL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</a:rPr>
              <a:t>Czy klimat na pewno się ogrzewa?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hlinkClick r:id="rId4"/>
              </a:rPr>
              <a:t>https://</a:t>
            </a:r>
            <a:r>
              <a:rPr lang="pl-PL" dirty="0" smtClean="0">
                <a:solidFill>
                  <a:schemeClr val="tx1">
                    <a:lumMod val="50000"/>
                  </a:schemeClr>
                </a:solidFill>
                <a:hlinkClick r:id="rId4"/>
              </a:rPr>
              <a:t>www.youtube.com/watch?v=GSk5RekE-Us</a:t>
            </a:r>
            <a:endParaRPr lang="pl-PL" dirty="0" smtClean="0">
              <a:solidFill>
                <a:schemeClr val="tx1">
                  <a:lumMod val="50000"/>
                </a:schemeClr>
              </a:solidFill>
            </a:endParaRPr>
          </a:p>
          <a:p>
            <a:endParaRPr lang="pl-PL" dirty="0">
              <a:solidFill>
                <a:schemeClr val="tx1">
                  <a:lumMod val="5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722814" y="1523998"/>
            <a:ext cx="6172200" cy="43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99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Historia akcji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1416676" y="631066"/>
            <a:ext cx="60360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Dzień Ziemi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pl-PL" sz="2400" dirty="0">
                <a:solidFill>
                  <a:srgbClr val="0645AD"/>
                </a:solidFill>
                <a:latin typeface="Arial" panose="020B0604020202020204" pitchFamily="34" charset="0"/>
                <a:hlinkClick r:id="rId3" tooltip="Język angielski"/>
              </a:rPr>
              <a:t>ang.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pl-PL" sz="2400" i="1" dirty="0">
                <a:solidFill>
                  <a:srgbClr val="202122"/>
                </a:solidFill>
                <a:latin typeface="Arial" panose="020B0604020202020204" pitchFamily="34" charset="0"/>
              </a:rPr>
              <a:t>Earth Day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), znany też jako </a:t>
            </a:r>
            <a:r>
              <a:rPr lang="pl-P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Światowy Dzień Ziemi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lub </a:t>
            </a:r>
            <a:r>
              <a:rPr lang="pl-PL" sz="2400" b="1" dirty="0">
                <a:solidFill>
                  <a:srgbClr val="202122"/>
                </a:solidFill>
                <a:latin typeface="Arial" panose="020B0604020202020204" pitchFamily="34" charset="0"/>
              </a:rPr>
              <a:t>Międzynarodowy </a:t>
            </a:r>
            <a:r>
              <a:rPr lang="pl-PL" sz="24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Dzień Ziemi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– akcje prowadzone corocznie </a:t>
            </a:r>
            <a:r>
              <a:rPr lang="pl-PL" sz="2400" u="sng" dirty="0">
                <a:solidFill>
                  <a:srgbClr val="0645AD"/>
                </a:solidFill>
                <a:latin typeface="Arial" panose="020B0604020202020204" pitchFamily="34" charset="0"/>
                <a:hlinkClick r:id="rId4" tooltip="Wiosna"/>
              </a:rPr>
              <a:t>wiosną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, których </a:t>
            </a:r>
            <a:r>
              <a:rPr lang="pl-PL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celem jest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pl-PL" sz="2400" dirty="0">
                <a:solidFill>
                  <a:srgbClr val="0645AD"/>
                </a:solidFill>
                <a:latin typeface="Arial" panose="020B0604020202020204" pitchFamily="34" charset="0"/>
                <a:hlinkClick r:id="rId5" tooltip="Promocja (marketing)"/>
              </a:rPr>
              <a:t>promowanie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postaw </a:t>
            </a:r>
            <a:r>
              <a:rPr lang="pl-PL" sz="2400" u="sng" dirty="0">
                <a:solidFill>
                  <a:srgbClr val="0645AD"/>
                </a:solidFill>
                <a:latin typeface="Arial" panose="020B0604020202020204" pitchFamily="34" charset="0"/>
                <a:hlinkClick r:id="rId6"/>
              </a:rPr>
              <a:t>proekologicznych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pl-PL" sz="24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w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pl-PL" sz="2400" dirty="0">
                <a:solidFill>
                  <a:srgbClr val="0645AD"/>
                </a:solidFill>
                <a:latin typeface="Arial" panose="020B0604020202020204" pitchFamily="34" charset="0"/>
                <a:hlinkClick r:id="rId7" tooltip="Społeczeństwo"/>
              </a:rPr>
              <a:t>społeczeństwie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pl-PL" sz="24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Organizatorzy 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Dnia </a:t>
            </a:r>
            <a:r>
              <a:rPr lang="pl-PL" sz="2400" dirty="0">
                <a:solidFill>
                  <a:srgbClr val="0645AD"/>
                </a:solidFill>
                <a:latin typeface="Arial" panose="020B0604020202020204" pitchFamily="34" charset="0"/>
                <a:hlinkClick r:id="rId8" tooltip="Ziemia"/>
              </a:rPr>
              <a:t>Ziemi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chcą uświadomić politykom i obywatelom, jak kruchy jest </a:t>
            </a:r>
            <a:r>
              <a:rPr lang="pl-PL" sz="2400" dirty="0">
                <a:solidFill>
                  <a:srgbClr val="0645AD"/>
                </a:solidFill>
                <a:latin typeface="Arial" panose="020B0604020202020204" pitchFamily="34" charset="0"/>
                <a:hlinkClick r:id="rId9" tooltip="Ekosystem"/>
              </a:rPr>
              <a:t>ekosystem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 planety ludzi. </a:t>
            </a:r>
            <a:endParaRPr lang="pl-PL" sz="24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pl-PL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Na </a:t>
            </a:r>
            <a:r>
              <a:rPr lang="pl-PL" sz="2400" dirty="0">
                <a:solidFill>
                  <a:srgbClr val="202122"/>
                </a:solidFill>
                <a:latin typeface="Arial" panose="020B0604020202020204" pitchFamily="34" charset="0"/>
              </a:rPr>
              <a:t>obchody składa się zwykle wiele wydarzeń organizowanych przez różnorodne instytucje.</a:t>
            </a:r>
            <a:endParaRPr lang="pl-PL" sz="2400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4" b="19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0578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2124" y="528034"/>
            <a:ext cx="51901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Z okazji Dnia Ziemi zaproponowaliśmy uczniom: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konkursy w postaci plakatów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 prezentacji,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 przeprowadzono pogadanki,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/>
              <a:t> udostępniono filmy dotyczące przyczyn i zmian  klimatu.</a:t>
            </a:r>
            <a:endParaRPr lang="pl-PL" sz="2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9887" y="708338"/>
            <a:ext cx="6051796" cy="582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5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65161" y="-643944"/>
            <a:ext cx="8925060" cy="826823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Źródła: </a:t>
            </a:r>
            <a:br>
              <a:rPr lang="pl-PL" dirty="0" smtClean="0"/>
            </a:br>
            <a:r>
              <a:rPr lang="pl-PL" dirty="0" smtClean="0"/>
              <a:t>zdjęcia, grafika </a:t>
            </a:r>
            <a:r>
              <a:rPr lang="pl-PL" dirty="0"/>
              <a:t>z </a:t>
            </a:r>
            <a:r>
              <a:rPr lang="pl-PL" dirty="0" err="1" smtClean="0"/>
              <a:t>google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https://pl.wikipedia.org/wiki/Dzie%C5%84_Ziemi</a:t>
            </a:r>
            <a:br>
              <a:rPr lang="pl-PL" dirty="0"/>
            </a:br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ec.europa.eu/clima/change/consequences_pl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https://fajnepodroze.pl/ciekawostki-dzien-ziemi</a:t>
            </a:r>
            <a:r>
              <a:rPr lang="pl-PL" dirty="0" smtClean="0"/>
              <a:t>/</a:t>
            </a:r>
            <a:br>
              <a:rPr lang="pl-PL" dirty="0" smtClean="0"/>
            </a:br>
            <a:r>
              <a:rPr lang="pl-PL" dirty="0"/>
              <a:t>Teledysk:</a:t>
            </a:r>
            <a:r>
              <a:rPr lang="en-US" dirty="0"/>
              <a:t>Lil Dicky - Earth (CLEAN CENSORED VERSION</a:t>
            </a:r>
            <a:r>
              <a:rPr lang="en-US" dirty="0" smtClean="0"/>
              <a:t>)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wiadomosci.gazeta.pl/wiadomosci/7,168571,26952990,swiatowy-dzien-ziemi-2021-22-kwietnia-swietem-naszej-planety.html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>https://www.youtube.com/watch?v=S2SMvfGe72U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en-US" dirty="0"/>
              <a:t/>
            </a:r>
            <a:br>
              <a:rPr lang="en-US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0178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3759" y="3251225"/>
            <a:ext cx="5764482" cy="355549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93812" y="167426"/>
            <a:ext cx="9601202" cy="1030310"/>
          </a:xfrm>
        </p:spPr>
        <p:txBody>
          <a:bodyPr rtlCol="0">
            <a:normAutofit/>
          </a:bodyPr>
          <a:lstStyle/>
          <a:p>
            <a:pPr algn="ctr"/>
            <a:r>
              <a:rPr lang="pl-PL" sz="4800" dirty="0" smtClean="0"/>
              <a:t> </a:t>
            </a:r>
            <a:r>
              <a:rPr lang="pl-PL" sz="4800" dirty="0"/>
              <a:t>„Przywróć naszą Ziemię”</a:t>
            </a:r>
          </a:p>
        </p:txBody>
      </p:sp>
      <p:sp>
        <p:nvSpPr>
          <p:cNvPr id="8" name="Tekst — symbol zastępczy 7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1351208"/>
          </a:xfrm>
        </p:spPr>
        <p:txBody>
          <a:bodyPr rtlCol="0">
            <a:noAutofit/>
          </a:bodyPr>
          <a:lstStyle/>
          <a:p>
            <a:pPr rtl="0"/>
            <a:r>
              <a:rPr lang="pl-PL" sz="4800" dirty="0" smtClean="0"/>
              <a:t>Działanie na rzecz klimatu</a:t>
            </a:r>
            <a:endParaRPr lang="pl-PL" sz="4800" dirty="0"/>
          </a:p>
        </p:txBody>
      </p:sp>
      <p:pic>
        <p:nvPicPr>
          <p:cNvPr id="11" name="Symbol zastępczy obrazu 10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25231" b="25231"/>
          <a:stretch>
            <a:fillRect/>
          </a:stretch>
        </p:blipFill>
        <p:spPr>
          <a:xfrm>
            <a:off x="1126435" y="1444487"/>
            <a:ext cx="9872869" cy="38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26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93812" y="167426"/>
            <a:ext cx="9601202" cy="1030310"/>
          </a:xfrm>
        </p:spPr>
        <p:txBody>
          <a:bodyPr rtlCol="0">
            <a:normAutofit/>
          </a:bodyPr>
          <a:lstStyle/>
          <a:p>
            <a:pPr algn="ctr"/>
            <a:r>
              <a:rPr lang="pl-PL" sz="4800" dirty="0" smtClean="0"/>
              <a:t> </a:t>
            </a:r>
            <a:r>
              <a:rPr lang="pl-PL" sz="4800" dirty="0"/>
              <a:t>„Przywróć naszą Ziemię”</a:t>
            </a:r>
          </a:p>
        </p:txBody>
      </p:sp>
      <p:sp>
        <p:nvSpPr>
          <p:cNvPr id="8" name="Tekst — symbol zastępczy 7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1351208"/>
          </a:xfrm>
        </p:spPr>
        <p:txBody>
          <a:bodyPr rtlCol="0">
            <a:noAutofit/>
          </a:bodyPr>
          <a:lstStyle/>
          <a:p>
            <a:pPr rtl="0"/>
            <a:r>
              <a:rPr lang="pl-PL" sz="4800" dirty="0" smtClean="0"/>
              <a:t>Działanie na rzecz klimatu</a:t>
            </a:r>
            <a:endParaRPr lang="pl-PL" sz="4800" dirty="0"/>
          </a:p>
        </p:txBody>
      </p:sp>
      <p:sp>
        <p:nvSpPr>
          <p:cNvPr id="2" name="Prostokąt 1"/>
          <p:cNvSpPr/>
          <p:nvPr/>
        </p:nvSpPr>
        <p:spPr>
          <a:xfrm>
            <a:off x="1596980" y="2176529"/>
            <a:ext cx="90023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smtClean="0">
                <a:solidFill>
                  <a:srgbClr val="535355"/>
                </a:solidFill>
                <a:latin typeface="Lato"/>
              </a:rPr>
              <a:t>Dzień </a:t>
            </a:r>
            <a:r>
              <a:rPr lang="pl-PL" dirty="0">
                <a:solidFill>
                  <a:srgbClr val="535355"/>
                </a:solidFill>
                <a:latin typeface="Lato"/>
              </a:rPr>
              <a:t>Ziemi, znany też jako Światowy Dzień Ziemi lub Międzynarodowy Dzień Ziemi, jest największym na świecie świętem ekologicznym, obchodzonym od 1970 r. Jako pierwszy z ideą Dnia Ziemi wystąpił John </a:t>
            </a:r>
            <a:r>
              <a:rPr lang="pl-PL" dirty="0" err="1">
                <a:solidFill>
                  <a:srgbClr val="535355"/>
                </a:solidFill>
                <a:latin typeface="Lato"/>
              </a:rPr>
              <a:t>McConnell</a:t>
            </a:r>
            <a:r>
              <a:rPr lang="pl-PL" dirty="0">
                <a:solidFill>
                  <a:srgbClr val="535355"/>
                </a:solidFill>
                <a:latin typeface="Lato"/>
              </a:rPr>
              <a:t> na konferencji UNESCO, dotyczącej środowiska naturalnego w 1969 r. W Polsce obchody Dnia Ziemi zostały zapoczątkowane w 1990 r.</a:t>
            </a:r>
          </a:p>
          <a:p>
            <a:pPr algn="just"/>
            <a:r>
              <a:rPr lang="pl-PL" dirty="0">
                <a:solidFill>
                  <a:srgbClr val="535355"/>
                </a:solidFill>
                <a:latin typeface="Lato"/>
              </a:rPr>
              <a:t>Celem święta jest promowanie proekologicznych postaw w społeczeństwie oraz budowanie wspólnej odpowiedzialności za Ziemię. To największe ekologiczne święto obchodzone jest obecnie w 192 krajach. Wiele organizacji ekologicznych, władz miast czy placówek edukacyjnych organizuje w Dniu Ziemi imprezy i wydarzenia </a:t>
            </a:r>
            <a:r>
              <a:rPr lang="pl-PL" dirty="0" smtClean="0">
                <a:solidFill>
                  <a:srgbClr val="535355"/>
                </a:solidFill>
                <a:latin typeface="Lato"/>
              </a:rPr>
              <a:t>plenerowe.</a:t>
            </a:r>
            <a:endParaRPr lang="pl-PL" b="0" i="0" dirty="0">
              <a:solidFill>
                <a:srgbClr val="535355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062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2" cy="1558344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 smtClean="0"/>
              <a:t>Filmy do zobaczenia – </a:t>
            </a:r>
            <a:br>
              <a:rPr lang="pl-PL" dirty="0" smtClean="0"/>
            </a:br>
            <a:r>
              <a:rPr lang="pl-PL" dirty="0" smtClean="0"/>
              <a:t>Dajmy szansę organizmom na naszej planecie, zachowajmy bioróżnorodność!!!</a:t>
            </a:r>
            <a:endParaRPr lang="pl-PL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t="5021" b="5021"/>
          <a:stretch>
            <a:fillRect/>
          </a:stretch>
        </p:blipFill>
        <p:spPr>
          <a:xfrm>
            <a:off x="1570038" y="2112963"/>
            <a:ext cx="4367123" cy="375443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606861" y="2967335"/>
            <a:ext cx="3940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https://</a:t>
            </a:r>
            <a:r>
              <a:rPr lang="pl-PL" dirty="0" smtClean="0">
                <a:hlinkClick r:id="rId4"/>
              </a:rPr>
              <a:t>wiadomosci.gazeta.pl/wiadomosci/7,168571,26952990,swiatowy-dzien-ziemi-2021-22-kwietnia-swietem-naszej-planety.html</a:t>
            </a:r>
            <a:endParaRPr lang="pl-PL" dirty="0" smtClean="0"/>
          </a:p>
          <a:p>
            <a:endParaRPr lang="en-US" dirty="0"/>
          </a:p>
          <a:p>
            <a:endParaRPr lang="pl-PL" dirty="0" smtClean="0"/>
          </a:p>
          <a:p>
            <a:r>
              <a:rPr lang="pl-PL" dirty="0"/>
              <a:t>https://www.youtube.com/watch?v=S2SMvfGe72U</a:t>
            </a:r>
          </a:p>
        </p:txBody>
      </p:sp>
    </p:spTree>
    <p:extLst>
      <p:ext uri="{BB962C8B-B14F-4D97-AF65-F5344CB8AC3E}">
        <p14:creationId xmlns:p14="http://schemas.microsoft.com/office/powerpoint/2010/main" xmlns="" val="238997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154546" y="0"/>
            <a:ext cx="12037453" cy="1609859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l-PL" dirty="0" smtClean="0"/>
              <a:t>Negatywne skutki działań człowieka- czy wiesz, który rysunek przedstawia dziurę ozonową, kwaśne deszcze i efekt cieplarniany?</a:t>
            </a:r>
            <a:br>
              <a:rPr lang="pl-PL" dirty="0" smtClean="0"/>
            </a:br>
            <a:r>
              <a:rPr lang="pl-PL" dirty="0" smtClean="0"/>
              <a:t>Niestety człowiek doprowadził do tych negatywnych zmian na naszej planecie.</a:t>
            </a:r>
            <a:endParaRPr lang="pl-PL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4" b="2764"/>
          <a:stretch>
            <a:fillRect/>
          </a:stretch>
        </p:blipFill>
        <p:spPr/>
      </p:pic>
      <p:pic>
        <p:nvPicPr>
          <p:cNvPr id="15" name="Symbol zastępczy obrazu 1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" r="26"/>
          <a:stretch>
            <a:fillRect/>
          </a:stretch>
        </p:blipFill>
        <p:spPr/>
      </p:pic>
      <p:pic>
        <p:nvPicPr>
          <p:cNvPr id="18" name="Symbol zastępczy obrazu 17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" b="1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00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Ciekawostki o Dniu Ziemi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fontAlgn="base"/>
            <a:r>
              <a:rPr lang="pl-PL" dirty="0"/>
              <a:t>1. Pierwszy Dzień Ziemi obchodzony był 22 kwietnia 1970 roku.</a:t>
            </a:r>
          </a:p>
          <a:p>
            <a:pPr fontAlgn="base"/>
            <a:r>
              <a:rPr lang="pl-PL" dirty="0"/>
              <a:t>2. Dzień Ziemi powstał w Stanach Zjednoczonych, ale do 1990 roku stał się uznawany na całym świecie dniem.</a:t>
            </a:r>
          </a:p>
          <a:p>
            <a:pPr fontAlgn="base"/>
            <a:r>
              <a:rPr lang="pl-PL" dirty="0"/>
              <a:t>3. W pierwszym Dniu Ziemi 20 milionów ludzi zebrało się na ulicach Ameryki, aby zaprotestować przeciwko rewolucji przemysłowej. W rezultacie narodził się ruch ekologiczny.</a:t>
            </a:r>
          </a:p>
          <a:p>
            <a:pPr fontAlgn="base"/>
            <a:r>
              <a:rPr lang="pl-PL" dirty="0"/>
              <a:t>4. W Dniu Ziemi 2009 Disney wydał film dokumentalny zatytułowany Ziemia, który podążał za ścieżkami migracji czterech rodzin zwierząt.</a:t>
            </a:r>
          </a:p>
          <a:p>
            <a:pPr fontAlgn="base"/>
            <a:r>
              <a:rPr lang="pl-PL" dirty="0"/>
              <a:t>5. Każdego roku, 22 kwietnia, mężczyźni, kobiety i dzieci zbierają śmieci, sadzą drzewa, oczyszczają rafy koralowe, pokazują filmy, podpisują petycje i planują lepszą przyszłość naszej planety.</a:t>
            </a:r>
          </a:p>
          <a:p>
            <a:pPr fontAlgn="base"/>
            <a:r>
              <a:rPr lang="pl-PL" dirty="0"/>
              <a:t>6. </a:t>
            </a:r>
            <a:r>
              <a:rPr lang="pl-PL" dirty="0" err="1"/>
              <a:t>Gaylord</a:t>
            </a:r>
            <a:r>
              <a:rPr lang="pl-PL" dirty="0"/>
              <a:t> Nelson stworzył Dzień Ziemi, gdy pracował jako amerykański senator.</a:t>
            </a:r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149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Ciekawostki o Dniu Ziemi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fontAlgn="base"/>
            <a:r>
              <a:rPr lang="pl-PL" dirty="0" smtClean="0"/>
              <a:t>7</a:t>
            </a:r>
            <a:r>
              <a:rPr lang="pl-PL" dirty="0"/>
              <a:t>. Podczas obchodów Dnia Ziemi w 2011 r. w Afganistanie 28 milionów drzew zostało posadzonych przez ruch Dnia Ziemi.</a:t>
            </a:r>
          </a:p>
          <a:p>
            <a:pPr fontAlgn="base"/>
            <a:r>
              <a:rPr lang="pl-PL" dirty="0"/>
              <a:t>8. W Panamie posadzono i utrzymano 100 zagrożonych gatunków storczyków, aby zapobiec ich wyginięciu na cześć Dnia Ziemi.</a:t>
            </a:r>
          </a:p>
          <a:p>
            <a:pPr fontAlgn="base"/>
            <a:r>
              <a:rPr lang="pl-PL" dirty="0"/>
              <a:t>9. Dzień Ziemi został oficjalnie nazwany przez ONZ w 2009 roku Międzynarodowym Dniem Matki Ziemi.</a:t>
            </a:r>
          </a:p>
          <a:p>
            <a:pPr fontAlgn="base"/>
            <a:r>
              <a:rPr lang="pl-PL" dirty="0"/>
              <a:t>10. Chociaż ruch środowiskowy jest zjawiskiem stosunkowo nowym, świadomość za nim kryje się jest tak stara jak ludzkość.</a:t>
            </a:r>
          </a:p>
          <a:p>
            <a:pPr fontAlgn="base"/>
            <a:r>
              <a:rPr lang="pl-PL" dirty="0"/>
              <a:t>11. Niektóre szkoły i społeczności obchodzą Dzień Ziemi przez cały tydzień, aby wydłużyć czas, w którym ludzie skupiają się na Ziemi.</a:t>
            </a:r>
          </a:p>
          <a:p>
            <a:pPr fontAlgn="base"/>
            <a:r>
              <a:rPr lang="pl-PL" dirty="0"/>
              <a:t>12. W Dniu Ziemi 2012 ponad 100 000 osób jeździło rowerami w Chinach, aby zmniejszyć emisję CO2 i zaoszczędzać paliwo.</a:t>
            </a:r>
          </a:p>
          <a:p>
            <a:pPr fontAlgn="base"/>
            <a:endParaRPr lang="pl-PL" dirty="0"/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4492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Ciekawostki o Dniu Ziemi</a:t>
            </a:r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fontAlgn="base"/>
            <a:r>
              <a:rPr lang="pl-PL" dirty="0"/>
              <a:t>13. Jest to jedno z największych świat, obchodzone przez ponad miliard ludzi na całym świecie.</a:t>
            </a:r>
          </a:p>
          <a:p>
            <a:pPr fontAlgn="base"/>
            <a:r>
              <a:rPr lang="pl-PL" dirty="0"/>
              <a:t>14. Pierwsze obchody Dnia Ziemi w USA przyniosły 20 milionom Amerykanów udział w pokojowych demonstracjach, aby pokazać swoje poparcie dla reformy ekologicznej.</a:t>
            </a:r>
          </a:p>
          <a:p>
            <a:pPr fontAlgn="base"/>
            <a:r>
              <a:rPr lang="pl-PL" dirty="0"/>
              <a:t>15. W pierwszym dniu w Stanach Zjednoczonych wzięło udział 2000 szkół wyższych oraz 10 000 szkół podstawowych i średnich.</a:t>
            </a:r>
          </a:p>
          <a:p>
            <a:pPr fontAlgn="base"/>
            <a:r>
              <a:rPr lang="pl-PL" dirty="0"/>
              <a:t>16. W pierwszym Dniu Ziemi w Nowym Jorku burmistrz zamknął Piątą Aleję do wykorzystania w Dniu Ziemi i pozwolił świętować ją w Central Parku.</a:t>
            </a:r>
          </a:p>
          <a:p>
            <a:pPr fontAlgn="base"/>
            <a:r>
              <a:rPr lang="pl-PL" dirty="0"/>
              <a:t>17. W 2009 roku Organizacja Narodów Zjednoczonych zmieniła nazwę Dnia Ziemi na Międzynarodowy Dzień Matki Ziemi.</a:t>
            </a:r>
          </a:p>
          <a:p>
            <a:pPr fontAlgn="base"/>
            <a:r>
              <a:rPr lang="pl-PL" dirty="0"/>
              <a:t>18. Niektóre społeczności i szkoły decydują się świętować Tydzień Ziemi, dając więcej czasu na uczynienie Ziemi przedmiotem nauczania i nauki.</a:t>
            </a:r>
          </a:p>
          <a:p>
            <a:pPr fontAlgn="base"/>
            <a:endParaRPr lang="pl-PL" dirty="0"/>
          </a:p>
          <a:p>
            <a:pPr rtl="0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3743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lbum rodzinny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0895301_TF03488835_TF03488835.potx" id="{2C5B474E-CA7B-463F-8BC2-29092A1E546C}" vid="{2BA02D42-8F1F-4D65-B229-5C61FBFC8342}"/>
    </a:ext>
  </a:extLst>
</a:theme>
</file>

<file path=ppt/theme/theme2.xml><?xml version="1.0" encoding="utf-8"?>
<a:theme xmlns:a="http://schemas.openxmlformats.org/drawingml/2006/main" name="Motyw pakietu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Album rodzinny (natura, zielone liście)</Template>
  <TotalTime>1377</TotalTime>
  <Words>1194</Words>
  <Application>Microsoft Office PowerPoint</Application>
  <PresentationFormat>Niestandardowy</PresentationFormat>
  <Paragraphs>110</Paragraphs>
  <Slides>21</Slides>
  <Notes>10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Album rodzinny 16x9</vt:lpstr>
      <vt:lpstr>Światowy Dzień Ziemi</vt:lpstr>
      <vt:lpstr>Historia akcji</vt:lpstr>
      <vt:lpstr> „Przywróć naszą Ziemię”</vt:lpstr>
      <vt:lpstr> „Przywróć naszą Ziemię”</vt:lpstr>
      <vt:lpstr>Filmy do zobaczenia –  Dajmy szansę organizmom na naszej planecie, zachowajmy bioróżnorodność!!!</vt:lpstr>
      <vt:lpstr>Negatywne skutki działań człowieka- czy wiesz, który rysunek przedstawia dziurę ozonową, kwaśne deszcze i efekt cieplarniany? Niestety człowiek doprowadził do tych negatywnych zmian na naszej planecie.</vt:lpstr>
      <vt:lpstr>Ciekawostki o Dniu Ziemi</vt:lpstr>
      <vt:lpstr>Ciekawostki o Dniu Ziemi</vt:lpstr>
      <vt:lpstr>Ciekawostki o Dniu Ziemi</vt:lpstr>
      <vt:lpstr>Ciekawostki o Dniu Ziemi</vt:lpstr>
      <vt:lpstr>Zmiany klimatu</vt:lpstr>
      <vt:lpstr>Lodowce topnieją a poziom mórz rośnie </vt:lpstr>
      <vt:lpstr>Ekstremalne zjawiska pogodowe,  zmiana struktury opadów </vt:lpstr>
      <vt:lpstr>Konsekwencje dla Europy </vt:lpstr>
      <vt:lpstr>Skutki dla krajów rozwijających się </vt:lpstr>
      <vt:lpstr>Zagrożenia dla zdrowia ludzi </vt:lpstr>
      <vt:lpstr>Koszty dla społeczeństwa i gospodarki </vt:lpstr>
      <vt:lpstr>Zagrożenia dla fauny i flory </vt:lpstr>
      <vt:lpstr>Proponowane filmy:</vt:lpstr>
      <vt:lpstr>Slajd 20</vt:lpstr>
      <vt:lpstr>Źródła:  zdjęcia, grafika z google https://pl.wikipedia.org/wiki/Dzie%C5%84_Ziemi https://ec.europa.eu/clima/change/consequences_pl https://fajnepodroze.pl/ciekawostki-dzien-ziemi/ Teledysk:Lil Dicky - Earth (CLEAN CENSORED VERSION) https://wiadomosci.gazeta.pl/wiadomosci/7,168571,26952990,swiatowy-dzien-ziemi-2021-22-kwietnia-swietem-naszej-planety.html https://www.youtube.com/watch?v=S2SMvfGe72U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Światowy Dzień Ziemi</dc:title>
  <dc:creator>Katarzyna Kostorz</dc:creator>
  <cp:lastModifiedBy>Jola</cp:lastModifiedBy>
  <cp:revision>48</cp:revision>
  <dcterms:created xsi:type="dcterms:W3CDTF">2021-04-11T16:42:30Z</dcterms:created>
  <dcterms:modified xsi:type="dcterms:W3CDTF">2021-04-19T23:09:11Z</dcterms:modified>
</cp:coreProperties>
</file>