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0A6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8FE5-142D-4DF2-ABEB-58BB5850B710}" type="datetimeFigureOut">
              <a:rPr lang="pl-PL" smtClean="0"/>
              <a:t>2021-02-28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65CDA1-AB8F-4802-804C-11301B9337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8FE5-142D-4DF2-ABEB-58BB5850B710}" type="datetimeFigureOut">
              <a:rPr lang="pl-PL" smtClean="0"/>
              <a:t>2021-02-28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CDA1-AB8F-4802-804C-11301B9337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8FE5-142D-4DF2-ABEB-58BB5850B710}" type="datetimeFigureOut">
              <a:rPr lang="pl-PL" smtClean="0"/>
              <a:t>2021-02-28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CDA1-AB8F-4802-804C-11301B9337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8FE5-142D-4DF2-ABEB-58BB5850B710}" type="datetimeFigureOut">
              <a:rPr lang="pl-PL" smtClean="0"/>
              <a:t>2021-02-28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65CDA1-AB8F-4802-804C-11301B9337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8FE5-142D-4DF2-ABEB-58BB5850B710}" type="datetimeFigureOut">
              <a:rPr lang="pl-PL" smtClean="0"/>
              <a:t>2021-02-28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CDA1-AB8F-4802-804C-11301B93378D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8FE5-142D-4DF2-ABEB-58BB5850B710}" type="datetimeFigureOut">
              <a:rPr lang="pl-PL" smtClean="0"/>
              <a:t>2021-02-28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CDA1-AB8F-4802-804C-11301B9337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8FE5-142D-4DF2-ABEB-58BB5850B710}" type="datetimeFigureOut">
              <a:rPr lang="pl-PL" smtClean="0"/>
              <a:t>2021-02-28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165CDA1-AB8F-4802-804C-11301B93378D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8FE5-142D-4DF2-ABEB-58BB5850B710}" type="datetimeFigureOut">
              <a:rPr lang="pl-PL" smtClean="0"/>
              <a:t>2021-02-28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CDA1-AB8F-4802-804C-11301B9337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8FE5-142D-4DF2-ABEB-58BB5850B710}" type="datetimeFigureOut">
              <a:rPr lang="pl-PL" smtClean="0"/>
              <a:t>2021-02-28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CDA1-AB8F-4802-804C-11301B9337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8FE5-142D-4DF2-ABEB-58BB5850B710}" type="datetimeFigureOut">
              <a:rPr lang="pl-PL" smtClean="0"/>
              <a:t>2021-02-28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CDA1-AB8F-4802-804C-11301B9337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8FE5-142D-4DF2-ABEB-58BB5850B710}" type="datetimeFigureOut">
              <a:rPr lang="pl-PL" smtClean="0"/>
              <a:t>2021-02-28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CDA1-AB8F-4802-804C-11301B93378D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76F8FE5-142D-4DF2-ABEB-58BB5850B710}" type="datetimeFigureOut">
              <a:rPr lang="pl-PL" smtClean="0"/>
              <a:t>2021-02-28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165CDA1-AB8F-4802-804C-11301B93378D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5857916"/>
          </a:xfrm>
        </p:spPr>
        <p:txBody>
          <a:bodyPr>
            <a:normAutofit fontScale="90000"/>
          </a:bodyPr>
          <a:lstStyle/>
          <a:p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PATRON  SZKOŁY</a:t>
            </a:r>
            <a:b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PODSTAWOWEJ NR 48 </a:t>
            </a:r>
            <a:b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pl-PL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JULIUSZ LIGOŃ</a:t>
            </a:r>
            <a:r>
              <a:rPr lang="pl-PL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pl-PL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pl-PL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pl-PL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pl-PL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pl-PL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pl-PL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pl-PL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pl-PL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pl-PL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714620"/>
            <a:ext cx="2928958" cy="371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Pomnik poświęcony Juliuszowi Ligoniowi w Prądach</a:t>
            </a:r>
          </a:p>
        </p:txBody>
      </p:sp>
      <p:pic>
        <p:nvPicPr>
          <p:cNvPr id="4" name="Symbol zastępczy zawartości 3" descr="Prądy_pomnik_JuliuszaLigonia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2181" y="1554163"/>
            <a:ext cx="6392038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7154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Popiersie nad grobem Juliusza Ligonia w Chorzowie dłuta </a:t>
            </a:r>
            <a:r>
              <a:rPr lang="pl-PL" dirty="0" err="1"/>
              <a:t>Rajnholda</a:t>
            </a:r>
            <a:r>
              <a:rPr lang="pl-PL" dirty="0"/>
              <a:t> Domina</a:t>
            </a:r>
          </a:p>
        </p:txBody>
      </p:sp>
      <p:pic>
        <p:nvPicPr>
          <p:cNvPr id="4" name="Symbol zastępczy zawartości 3" descr="LigonJuliusz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24407" y="1554163"/>
            <a:ext cx="284758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Hymn Szkoły </a:t>
            </a:r>
            <a:r>
              <a:rPr lang="pl-PL" b="1" dirty="0" smtClean="0"/>
              <a:t>Podstawowej NR 48 </a:t>
            </a:r>
            <a:r>
              <a:rPr lang="pl-PL" b="1" dirty="0" err="1" smtClean="0"/>
              <a:t>IM.Juliusza</a:t>
            </a:r>
            <a:r>
              <a:rPr lang="pl-PL" b="1" dirty="0" smtClean="0"/>
              <a:t> Ligonia w Katowicach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85860"/>
            <a:ext cx="8686800" cy="5357850"/>
          </a:xfrm>
        </p:spPr>
        <p:txBody>
          <a:bodyPr>
            <a:normAutofit fontScale="25000" lnSpcReduction="20000"/>
          </a:bodyPr>
          <a:lstStyle/>
          <a:p>
            <a:pPr algn="ctr" fontAlgn="base">
              <a:buNone/>
            </a:pPr>
            <a:r>
              <a:rPr lang="pl-PL" sz="7200" b="1" i="1" dirty="0" smtClean="0">
                <a:latin typeface="Arial" pitchFamily="34" charset="0"/>
                <a:cs typeface="Arial" pitchFamily="34" charset="0"/>
              </a:rPr>
              <a:t>Pracą dziś nasza nauka,</a:t>
            </a:r>
            <a:endParaRPr lang="pl-PL" sz="7200" i="1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buNone/>
            </a:pPr>
            <a:r>
              <a:rPr lang="pl-PL" sz="7200" b="1" i="1" dirty="0" smtClean="0">
                <a:latin typeface="Arial" pitchFamily="34" charset="0"/>
                <a:cs typeface="Arial" pitchFamily="34" charset="0"/>
              </a:rPr>
              <a:t>Po wiedzę sięgaj w zapale.</a:t>
            </a:r>
            <a:endParaRPr lang="pl-PL" sz="7200" i="1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buNone/>
            </a:pPr>
            <a:r>
              <a:rPr lang="pl-PL" sz="7200" b="1" i="1" dirty="0" smtClean="0">
                <a:latin typeface="Arial" pitchFamily="34" charset="0"/>
                <a:cs typeface="Arial" pitchFamily="34" charset="0"/>
              </a:rPr>
              <a:t>Tego więc celu dziś </a:t>
            </a:r>
            <a:r>
              <a:rPr lang="pl-PL" sz="7200" b="1" i="1" dirty="0" smtClean="0">
                <a:latin typeface="Arial" pitchFamily="34" charset="0"/>
                <a:cs typeface="Arial" pitchFamily="34" charset="0"/>
              </a:rPr>
              <a:t>szukaj</a:t>
            </a:r>
          </a:p>
          <a:p>
            <a:pPr algn="ctr" fontAlgn="base">
              <a:buNone/>
            </a:pPr>
            <a:r>
              <a:rPr lang="pl-PL" sz="7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7200" b="1" i="1" dirty="0" smtClean="0">
                <a:latin typeface="Arial" pitchFamily="34" charset="0"/>
                <a:cs typeface="Arial" pitchFamily="34" charset="0"/>
              </a:rPr>
              <a:t>i ucz się, ucz się wytrwale.</a:t>
            </a:r>
            <a:endParaRPr lang="pl-PL" sz="7200" i="1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buNone/>
            </a:pPr>
            <a:r>
              <a:rPr lang="pl-PL" sz="7200" i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 fontAlgn="base">
              <a:buNone/>
            </a:pPr>
            <a:r>
              <a:rPr lang="pl-PL" sz="7200" b="1" i="1" dirty="0" smtClean="0">
                <a:latin typeface="Arial" pitchFamily="34" charset="0"/>
                <a:cs typeface="Arial" pitchFamily="34" charset="0"/>
              </a:rPr>
              <a:t>Po książkę sięgaj codziennie.</a:t>
            </a:r>
            <a:endParaRPr lang="pl-PL" sz="7200" i="1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buNone/>
            </a:pPr>
            <a:r>
              <a:rPr lang="pl-PL" sz="7200" b="1" i="1" dirty="0" smtClean="0">
                <a:latin typeface="Arial" pitchFamily="34" charset="0"/>
                <a:cs typeface="Arial" pitchFamily="34" charset="0"/>
              </a:rPr>
              <a:t>Bierz z bohaterów przykłady.</a:t>
            </a:r>
            <a:endParaRPr lang="pl-PL" sz="7200" i="1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buNone/>
            </a:pPr>
            <a:r>
              <a:rPr lang="pl-PL" sz="7200" b="1" i="1" dirty="0" smtClean="0">
                <a:latin typeface="Arial" pitchFamily="34" charset="0"/>
                <a:cs typeface="Arial" pitchFamily="34" charset="0"/>
              </a:rPr>
              <a:t>Bądź pilny, pracuj sumiennie,</a:t>
            </a:r>
            <a:endParaRPr lang="pl-PL" sz="7200" i="1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buNone/>
            </a:pPr>
            <a:r>
              <a:rPr lang="pl-PL" sz="7200" b="1" i="1" dirty="0" smtClean="0">
                <a:latin typeface="Arial" pitchFamily="34" charset="0"/>
                <a:cs typeface="Arial" pitchFamily="34" charset="0"/>
              </a:rPr>
              <a:t>posłuchaj pieśni tej rady.</a:t>
            </a:r>
            <a:endParaRPr lang="pl-PL" sz="7200" i="1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buNone/>
            </a:pPr>
            <a:r>
              <a:rPr lang="pl-PL" sz="7200" i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 fontAlgn="base">
              <a:buNone/>
            </a:pPr>
            <a:r>
              <a:rPr lang="pl-PL" sz="7200" b="1" i="1" dirty="0" smtClean="0">
                <a:latin typeface="Arial" pitchFamily="34" charset="0"/>
                <a:cs typeface="Arial" pitchFamily="34" charset="0"/>
              </a:rPr>
              <a:t>W życiu niełatwo ci będzie</a:t>
            </a:r>
            <a:endParaRPr lang="pl-PL" sz="7200" i="1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buNone/>
            </a:pPr>
            <a:r>
              <a:rPr lang="pl-PL" sz="7200" b="1" i="1" dirty="0" smtClean="0">
                <a:latin typeface="Arial" pitchFamily="34" charset="0"/>
                <a:cs typeface="Arial" pitchFamily="34" charset="0"/>
              </a:rPr>
              <a:t>bez wiedzy i bez zawodu.</a:t>
            </a:r>
            <a:endParaRPr lang="pl-PL" sz="7200" i="1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buNone/>
            </a:pPr>
            <a:r>
              <a:rPr lang="pl-PL" sz="7200" b="1" i="1" dirty="0" smtClean="0">
                <a:latin typeface="Arial" pitchFamily="34" charset="0"/>
                <a:cs typeface="Arial" pitchFamily="34" charset="0"/>
              </a:rPr>
              <a:t>Mądry potrzebny jest wszędzie,</a:t>
            </a:r>
            <a:endParaRPr lang="pl-PL" sz="7200" i="1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buNone/>
            </a:pPr>
            <a:r>
              <a:rPr lang="pl-PL" sz="7200" b="1" i="1" dirty="0" smtClean="0">
                <a:latin typeface="Arial" pitchFamily="34" charset="0"/>
                <a:cs typeface="Arial" pitchFamily="34" charset="0"/>
              </a:rPr>
              <a:t>jest on światłością narodu.</a:t>
            </a:r>
            <a:endParaRPr lang="pl-PL" sz="7200" i="1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buNone/>
            </a:pPr>
            <a:r>
              <a:rPr lang="pl-PL" sz="7200" i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 fontAlgn="base">
              <a:buNone/>
            </a:pPr>
            <a:r>
              <a:rPr lang="pl-PL" sz="7200" b="1" i="1" dirty="0" smtClean="0">
                <a:latin typeface="Arial" pitchFamily="34" charset="0"/>
                <a:cs typeface="Arial" pitchFamily="34" charset="0"/>
              </a:rPr>
              <a:t>Że Polski jesteśmy warci,</a:t>
            </a:r>
            <a:endParaRPr lang="pl-PL" sz="7200" i="1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buNone/>
            </a:pPr>
            <a:r>
              <a:rPr lang="pl-PL" sz="7200" b="1" i="1" dirty="0" smtClean="0">
                <a:latin typeface="Arial" pitchFamily="34" charset="0"/>
                <a:cs typeface="Arial" pitchFamily="34" charset="0"/>
              </a:rPr>
              <a:t>my światu też pokażemy.</a:t>
            </a:r>
            <a:endParaRPr lang="pl-PL" sz="7200" i="1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buNone/>
            </a:pPr>
            <a:r>
              <a:rPr lang="pl-PL" sz="7200" b="1" i="1" dirty="0" smtClean="0">
                <a:latin typeface="Arial" pitchFamily="34" charset="0"/>
                <a:cs typeface="Arial" pitchFamily="34" charset="0"/>
              </a:rPr>
              <a:t>Słowami poety wsparci,</a:t>
            </a:r>
            <a:endParaRPr lang="pl-PL" sz="7200" i="1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buNone/>
            </a:pPr>
            <a:r>
              <a:rPr lang="pl-PL" sz="7200" b="1" i="1" dirty="0" smtClean="0">
                <a:latin typeface="Arial" pitchFamily="34" charset="0"/>
                <a:cs typeface="Arial" pitchFamily="34" charset="0"/>
              </a:rPr>
              <a:t>za jego wzorem iść chcemy.</a:t>
            </a:r>
            <a:endParaRPr lang="pl-PL" sz="7200" i="1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pl-PL" dirty="0" smtClean="0"/>
              <a:t> </a:t>
            </a:r>
          </a:p>
          <a:p>
            <a:pPr fontAlgn="base"/>
            <a:r>
              <a:rPr lang="pl-PL" sz="6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i="1" dirty="0"/>
              <a:t>Rodzina</a:t>
            </a:r>
            <a:br>
              <a:rPr lang="pl-PL" b="1" i="1" dirty="0"/>
            </a:b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pl-PL" sz="4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Juliusz Ligoń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 </a:t>
            </a:r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3600" b="1" dirty="0" smtClean="0"/>
              <a:t>polski </a:t>
            </a:r>
            <a:r>
              <a:rPr lang="pl-PL" sz="3600" b="1" dirty="0"/>
              <a:t>działacz </a:t>
            </a:r>
            <a:r>
              <a:rPr lang="pl-PL" sz="3600" b="1" dirty="0" smtClean="0"/>
              <a:t>społeczny Górnego Śląska</a:t>
            </a:r>
            <a:r>
              <a:rPr lang="pl-PL" sz="3600" b="1" dirty="0"/>
              <a:t> </a:t>
            </a:r>
            <a:r>
              <a:rPr lang="pl-PL" sz="3600" b="1" dirty="0" smtClean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pl-PL" sz="3600" b="1" dirty="0" smtClean="0"/>
              <a:t>śląski </a:t>
            </a:r>
            <a:r>
              <a:rPr lang="pl-PL" sz="3600" b="1" dirty="0"/>
              <a:t>poeta </a:t>
            </a:r>
            <a:r>
              <a:rPr lang="pl-PL" sz="3600" b="1" dirty="0" smtClean="0"/>
              <a:t>ludowy, </a:t>
            </a:r>
            <a:r>
              <a:rPr lang="pl-PL" sz="3600" b="1" dirty="0"/>
              <a:t>publicysta, </a:t>
            </a:r>
            <a:endParaRPr lang="pl-PL" sz="3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urodził się 22 lutego 1823r. 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w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Prądach,</a:t>
            </a:r>
          </a:p>
          <a:p>
            <a:pPr>
              <a:buFont typeface="Wingdings" pitchFamily="2" charset="2"/>
              <a:buChar char="Ø"/>
            </a:pPr>
            <a:r>
              <a:rPr lang="pl-PL" b="1" dirty="0">
                <a:latin typeface="Arial" pitchFamily="34" charset="0"/>
                <a:cs typeface="Arial" pitchFamily="34" charset="0"/>
              </a:rPr>
              <a:t>z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marł 17 listopada 1889r. w Królewskiej Hucie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 </a:t>
            </a:r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	Juliusz Ligoń 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urodził się w rodzinie kowala </a:t>
            </a:r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    w 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Prądach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obecnie gmina Koszęcin.</a:t>
            </a:r>
          </a:p>
          <a:p>
            <a:pPr>
              <a:buNone/>
            </a:pPr>
            <a:r>
              <a:rPr lang="pl-PL" b="1" i="1" dirty="0" smtClean="0">
                <a:latin typeface="Arial" pitchFamily="34" charset="0"/>
                <a:cs typeface="Arial" pitchFamily="34" charset="0"/>
              </a:rPr>
              <a:t>		Synami Juliusza </a:t>
            </a:r>
            <a:r>
              <a:rPr lang="pl-PL" b="1" i="1" dirty="0">
                <a:latin typeface="Arial" pitchFamily="34" charset="0"/>
                <a:cs typeface="Arial" pitchFamily="34" charset="0"/>
              </a:rPr>
              <a:t>byli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: </a:t>
            </a:r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l-PL" b="1" dirty="0">
                <a:latin typeface="Arial" pitchFamily="34" charset="0"/>
                <a:cs typeface="Arial" pitchFamily="34" charset="0"/>
              </a:rPr>
              <a:t>p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oeta Jan Ligoń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  </a:t>
            </a:r>
          </a:p>
          <a:p>
            <a:pPr>
              <a:buFont typeface="Wingdings" pitchFamily="2" charset="2"/>
              <a:buChar char="v"/>
            </a:pPr>
            <a:r>
              <a:rPr lang="pl-PL" b="1" dirty="0">
                <a:latin typeface="Arial" pitchFamily="34" charset="0"/>
                <a:cs typeface="Arial" pitchFamily="34" charset="0"/>
              </a:rPr>
              <a:t>d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ziennikarz Adolf Ligoń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pl-PL" b="1" i="1" dirty="0" smtClean="0">
                <a:latin typeface="Arial" pitchFamily="34" charset="0"/>
                <a:cs typeface="Arial" pitchFamily="34" charset="0"/>
              </a:rPr>
              <a:t>          Wnukiem Juliusza był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pisarz Stanisław Ligoń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57256"/>
          </a:xfrm>
        </p:spPr>
        <p:txBody>
          <a:bodyPr/>
          <a:lstStyle/>
          <a:p>
            <a:r>
              <a:rPr lang="pl-PL" b="1" i="1" dirty="0" smtClean="0"/>
              <a:t>Życiorys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    	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Juliusz </a:t>
            </a:r>
            <a:r>
              <a:rPr lang="pl-PL" dirty="0">
                <a:latin typeface="Arial" pitchFamily="34" charset="0"/>
                <a:cs typeface="Arial" pitchFamily="34" charset="0"/>
              </a:rPr>
              <a:t>Ligoń szkołę ukończył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Strzebiniu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dirty="0">
                <a:latin typeface="Arial" pitchFamily="34" charset="0"/>
                <a:cs typeface="Arial" pitchFamily="34" charset="0"/>
              </a:rPr>
              <a:t>lecz później kształcił się samodzielnie i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był samoukiem. </a:t>
            </a:r>
            <a:r>
              <a:rPr lang="pl-PL" dirty="0">
                <a:latin typeface="Arial" pitchFamily="34" charset="0"/>
                <a:cs typeface="Arial" pitchFamily="34" charset="0"/>
              </a:rPr>
              <a:t>Pracował jako kowal w ojcowskiej kuźni. Jako osiemnastolatek przeprowadził się za lepiej płatną pracą do Królewskiej Huty (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obecnie Chorzów), </a:t>
            </a:r>
            <a:r>
              <a:rPr lang="pl-PL" dirty="0">
                <a:latin typeface="Arial" pitchFamily="34" charset="0"/>
                <a:cs typeface="Arial" pitchFamily="34" charset="0"/>
              </a:rPr>
              <a:t>gdzie został kowalem hutniczym.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pl-PL" dirty="0">
                <a:latin typeface="Arial" pitchFamily="34" charset="0"/>
                <a:cs typeface="Arial" pitchFamily="34" charset="0"/>
              </a:rPr>
              <a:t>roku 1848 gdy Śląsk dotknęła klęska głodu, Juliusz Ligoń zorganizował polską pomoc charytatywną dla poszkodowanych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.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721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/>
              <a:t> </a:t>
            </a:r>
            <a:r>
              <a:rPr lang="pl-PL" dirty="0" smtClean="0"/>
              <a:t> 		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pl-PL" dirty="0">
                <a:latin typeface="Arial" pitchFamily="34" charset="0"/>
                <a:cs typeface="Arial" pitchFamily="34" charset="0"/>
              </a:rPr>
              <a:t>roku 1858 założył „Kółko Czytelnicze”, przekształcone następnie w Bibliotekę Ludową. 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   	Była </a:t>
            </a:r>
            <a:r>
              <a:rPr lang="pl-PL" dirty="0">
                <a:latin typeface="Arial" pitchFamily="34" charset="0"/>
                <a:cs typeface="Arial" pitchFamily="34" charset="0"/>
              </a:rPr>
              <a:t>to pierwsza polska biblioteka 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dirty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   na Górnym Śląsku.</a:t>
            </a:r>
            <a:r>
              <a:rPr lang="pl-PL" dirty="0">
                <a:latin typeface="Arial" pitchFamily="34" charset="0"/>
                <a:cs typeface="Arial" pitchFamily="34" charset="0"/>
              </a:rPr>
              <a:t> 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  		Tego samego roku </a:t>
            </a:r>
            <a:r>
              <a:rPr lang="pl-PL" dirty="0">
                <a:latin typeface="Arial" pitchFamily="34" charset="0"/>
                <a:cs typeface="Arial" pitchFamily="34" charset="0"/>
              </a:rPr>
              <a:t>opublikował w „Gwiazdce Cieszyńskiej” (nr 25), swój wiersz, mający charakter listu otwartego pt. „Kilka słów do pisarzy polskich i ludu”. 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dirty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  	Wierszem </a:t>
            </a:r>
            <a:r>
              <a:rPr lang="pl-PL" dirty="0">
                <a:latin typeface="Arial" pitchFamily="34" charset="0"/>
                <a:cs typeface="Arial" pitchFamily="34" charset="0"/>
              </a:rPr>
              <a:t>tym propagował upowszechnienie czytelnictwa wśród Ślązaków.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642918"/>
            <a:ext cx="8501122" cy="548324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dirty="0" smtClean="0"/>
              <a:t>    	</a:t>
            </a:r>
          </a:p>
          <a:p>
            <a:pPr>
              <a:buNone/>
            </a:pPr>
            <a:r>
              <a:rPr lang="pl-PL" dirty="0"/>
              <a:t>	</a:t>
            </a:r>
            <a:r>
              <a:rPr lang="pl-PL" dirty="0" smtClean="0"/>
              <a:t>	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pl-PL" dirty="0">
                <a:latin typeface="Arial" pitchFamily="34" charset="0"/>
                <a:cs typeface="Arial" pitchFamily="34" charset="0"/>
              </a:rPr>
              <a:t>1877 roku uległ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wypadkowi, </a:t>
            </a:r>
            <a:r>
              <a:rPr lang="pl-PL" dirty="0">
                <a:latin typeface="Arial" pitchFamily="34" charset="0"/>
                <a:cs typeface="Arial" pitchFamily="34" charset="0"/>
              </a:rPr>
              <a:t>co stało się wygodnym pretekstem do zwolnienia go z pracy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pl-PL" dirty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 		</a:t>
            </a:r>
            <a:r>
              <a:rPr lang="pl-PL" dirty="0">
                <a:latin typeface="Arial" pitchFamily="34" charset="0"/>
                <a:cs typeface="Arial" pitchFamily="34" charset="0"/>
              </a:rPr>
              <a:t> Przez całe życie był szykanowany za swoją propolską działalność, nie mógł podjąć stałej pracy zarobkowej, skonfiskowano mu jego biblioteczkę, przeprowadzano często rewizje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pl-PL" dirty="0">
                <a:latin typeface="Arial" pitchFamily="34" charset="0"/>
                <a:cs typeface="Arial" pitchFamily="34" charset="0"/>
              </a:rPr>
              <a:t>nakładano wysokie kary finansowe, przez co żył w wielkiej biedzie razem z żoną i sześciorgiem dzieci.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 	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Zmarł </a:t>
            </a:r>
            <a:r>
              <a:rPr lang="pl-PL" dirty="0">
                <a:latin typeface="Arial" pitchFamily="34" charset="0"/>
                <a:cs typeface="Arial" pitchFamily="34" charset="0"/>
              </a:rPr>
              <a:t>po ciężkiej chorobie 17 listopada 1889 roku. 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dirty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  	Grób </a:t>
            </a:r>
            <a:r>
              <a:rPr lang="pl-PL" dirty="0">
                <a:latin typeface="Arial" pitchFamily="34" charset="0"/>
                <a:cs typeface="Arial" pitchFamily="34" charset="0"/>
              </a:rPr>
              <a:t>Juliusza Ligonia znajduje się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w Chorzowie na cmentarzu parafii pod wezwaniem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św.Barbary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pl-PL" dirty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  	Nieopodal </a:t>
            </a:r>
            <a:r>
              <a:rPr lang="pl-PL" dirty="0">
                <a:latin typeface="Arial" pitchFamily="34" charset="0"/>
                <a:cs typeface="Arial" pitchFamily="34" charset="0"/>
              </a:rPr>
              <a:t>miejsca pochówku znajduje się II Liceum Ogólnokształcące w Chorzowie jego imienia.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      Ligoń </a:t>
            </a:r>
            <a:r>
              <a:rPr lang="pl-PL" sz="3600" b="1" dirty="0">
                <a:latin typeface="Arial" pitchFamily="34" charset="0"/>
                <a:cs typeface="Arial" pitchFamily="34" charset="0"/>
              </a:rPr>
              <a:t>był jednym z najpierwszych Polaków na Śląsku </a:t>
            </a:r>
            <a:endParaRPr lang="pl-PL" sz="3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o pełnym uświadomieniu </a:t>
            </a:r>
            <a:r>
              <a:rPr lang="pl-PL" sz="3600" b="1" dirty="0">
                <a:latin typeface="Arial" pitchFamily="34" charset="0"/>
                <a:cs typeface="Arial" pitchFamily="34" charset="0"/>
              </a:rPr>
              <a:t>narodowym. </a:t>
            </a:r>
            <a:endParaRPr lang="pl-PL" sz="3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l-PL" sz="3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       Nie </a:t>
            </a:r>
            <a:r>
              <a:rPr lang="pl-PL" sz="3600" b="1" dirty="0">
                <a:latin typeface="Arial" pitchFamily="34" charset="0"/>
                <a:cs typeface="Arial" pitchFamily="34" charset="0"/>
              </a:rPr>
              <a:t>czuł się tylko śląskim dzieckiem, ale zawsze wielkiej Polski synem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.</a:t>
            </a:r>
            <a:endParaRPr lang="pl-PL" dirty="0" smtClean="0"/>
          </a:p>
          <a:p>
            <a:pPr algn="ctr">
              <a:buNone/>
            </a:pPr>
            <a:r>
              <a:rPr lang="pl-PL" dirty="0"/>
              <a:t/>
            </a:r>
            <a:br>
              <a:rPr lang="pl-PL" dirty="0"/>
            </a:br>
            <a:r>
              <a:rPr lang="pl-PL" b="1" i="1" dirty="0">
                <a:solidFill>
                  <a:srgbClr val="00B050"/>
                </a:solidFill>
              </a:rPr>
              <a:t>Jestem śląskie dziecko</a:t>
            </a:r>
            <a:r>
              <a:rPr lang="pl-PL" b="1" i="1" dirty="0" smtClean="0">
                <a:solidFill>
                  <a:srgbClr val="00B050"/>
                </a:solidFill>
              </a:rPr>
              <a:t/>
            </a:r>
            <a:br>
              <a:rPr lang="pl-PL" b="1" i="1" dirty="0" smtClean="0">
                <a:solidFill>
                  <a:srgbClr val="00B050"/>
                </a:solidFill>
              </a:rPr>
            </a:br>
            <a:r>
              <a:rPr lang="pl-PL" b="1" i="1" dirty="0">
                <a:solidFill>
                  <a:srgbClr val="00B050"/>
                </a:solidFill>
              </a:rPr>
              <a:t>Męczenników plemię,</a:t>
            </a:r>
            <a:r>
              <a:rPr lang="pl-PL" b="1" i="1" dirty="0" smtClean="0">
                <a:solidFill>
                  <a:srgbClr val="00B050"/>
                </a:solidFill>
              </a:rPr>
              <a:t/>
            </a:r>
            <a:br>
              <a:rPr lang="pl-PL" b="1" i="1" dirty="0" smtClean="0">
                <a:solidFill>
                  <a:srgbClr val="00B050"/>
                </a:solidFill>
              </a:rPr>
            </a:br>
            <a:r>
              <a:rPr lang="pl-PL" b="1" i="1" dirty="0">
                <a:solidFill>
                  <a:srgbClr val="00B050"/>
                </a:solidFill>
              </a:rPr>
              <a:t>Co dla świętej sprawy</a:t>
            </a:r>
            <a:r>
              <a:rPr lang="pl-PL" b="1" i="1" dirty="0" smtClean="0">
                <a:solidFill>
                  <a:srgbClr val="00B050"/>
                </a:solidFill>
              </a:rPr>
              <a:t/>
            </a:r>
            <a:br>
              <a:rPr lang="pl-PL" b="1" i="1" dirty="0" smtClean="0">
                <a:solidFill>
                  <a:srgbClr val="00B050"/>
                </a:solidFill>
              </a:rPr>
            </a:br>
            <a:r>
              <a:rPr lang="pl-PL" b="1" i="1" dirty="0">
                <a:solidFill>
                  <a:srgbClr val="00B050"/>
                </a:solidFill>
              </a:rPr>
              <a:t>Krwią zbroczyło ziemię.</a:t>
            </a:r>
            <a:r>
              <a:rPr lang="pl-PL" b="1" i="1" dirty="0" smtClean="0">
                <a:solidFill>
                  <a:srgbClr val="00B050"/>
                </a:solidFill>
              </a:rPr>
              <a:t/>
            </a:r>
            <a:br>
              <a:rPr lang="pl-PL" b="1" i="1" dirty="0" smtClean="0">
                <a:solidFill>
                  <a:srgbClr val="00B050"/>
                </a:solidFill>
              </a:rPr>
            </a:br>
            <a:r>
              <a:rPr lang="pl-PL" b="1" i="1" dirty="0" smtClean="0">
                <a:solidFill>
                  <a:srgbClr val="00B050"/>
                </a:solidFill>
              </a:rPr>
              <a:t/>
            </a:r>
            <a:br>
              <a:rPr lang="pl-PL" b="1" i="1" dirty="0" smtClean="0">
                <a:solidFill>
                  <a:srgbClr val="00B050"/>
                </a:solidFill>
              </a:rPr>
            </a:br>
            <a:r>
              <a:rPr lang="pl-PL" b="1" i="1" dirty="0">
                <a:solidFill>
                  <a:srgbClr val="00B050"/>
                </a:solidFill>
              </a:rPr>
              <a:t>Ziemie Europy</a:t>
            </a:r>
            <a:r>
              <a:rPr lang="pl-PL" b="1" i="1" dirty="0" smtClean="0">
                <a:solidFill>
                  <a:srgbClr val="00B050"/>
                </a:solidFill>
              </a:rPr>
              <a:t/>
            </a:r>
            <a:br>
              <a:rPr lang="pl-PL" b="1" i="1" dirty="0" smtClean="0">
                <a:solidFill>
                  <a:srgbClr val="00B050"/>
                </a:solidFill>
              </a:rPr>
            </a:br>
            <a:r>
              <a:rPr lang="pl-PL" b="1" i="1" dirty="0">
                <a:solidFill>
                  <a:srgbClr val="00B050"/>
                </a:solidFill>
              </a:rPr>
              <a:t>Ziemie Ameryki;</a:t>
            </a:r>
            <a:r>
              <a:rPr lang="pl-PL" b="1" i="1" dirty="0" smtClean="0">
                <a:solidFill>
                  <a:srgbClr val="00B050"/>
                </a:solidFill>
              </a:rPr>
              <a:t/>
            </a:r>
            <a:br>
              <a:rPr lang="pl-PL" b="1" i="1" dirty="0" smtClean="0">
                <a:solidFill>
                  <a:srgbClr val="00B050"/>
                </a:solidFill>
              </a:rPr>
            </a:br>
            <a:r>
              <a:rPr lang="pl-PL" b="1" i="1" dirty="0">
                <a:solidFill>
                  <a:srgbClr val="00B050"/>
                </a:solidFill>
              </a:rPr>
              <a:t>Świadkiem są narody,</a:t>
            </a:r>
            <a:r>
              <a:rPr lang="pl-PL" b="1" i="1" dirty="0" smtClean="0">
                <a:solidFill>
                  <a:srgbClr val="00B050"/>
                </a:solidFill>
              </a:rPr>
              <a:t/>
            </a:r>
            <a:br>
              <a:rPr lang="pl-PL" b="1" i="1" dirty="0" smtClean="0">
                <a:solidFill>
                  <a:srgbClr val="00B050"/>
                </a:solidFill>
              </a:rPr>
            </a:br>
            <a:r>
              <a:rPr lang="pl-PL" b="1" i="1" dirty="0">
                <a:solidFill>
                  <a:srgbClr val="00B050"/>
                </a:solidFill>
              </a:rPr>
              <a:t>Świadkiem i kroniki.</a:t>
            </a:r>
            <a:r>
              <a:rPr lang="pl-PL" b="1" i="1" dirty="0" smtClean="0">
                <a:solidFill>
                  <a:srgbClr val="00B050"/>
                </a:solidFill>
              </a:rPr>
              <a:t/>
            </a:r>
            <a:br>
              <a:rPr lang="pl-PL" b="1" i="1" dirty="0" smtClean="0">
                <a:solidFill>
                  <a:srgbClr val="00B050"/>
                </a:solidFill>
              </a:rPr>
            </a:br>
            <a:r>
              <a:rPr lang="pl-PL" b="1" i="1" dirty="0" smtClean="0">
                <a:solidFill>
                  <a:srgbClr val="00B050"/>
                </a:solidFill>
              </a:rPr>
              <a:t/>
            </a:r>
            <a:br>
              <a:rPr lang="pl-PL" b="1" i="1" dirty="0" smtClean="0">
                <a:solidFill>
                  <a:srgbClr val="00B050"/>
                </a:solidFill>
              </a:rPr>
            </a:br>
            <a:r>
              <a:rPr lang="pl-PL" b="1" i="1" dirty="0">
                <a:solidFill>
                  <a:srgbClr val="00B050"/>
                </a:solidFill>
              </a:rPr>
              <a:t>Kocham to, co nasze,</a:t>
            </a:r>
            <a:r>
              <a:rPr lang="pl-PL" b="1" i="1" dirty="0" smtClean="0">
                <a:solidFill>
                  <a:srgbClr val="00B050"/>
                </a:solidFill>
              </a:rPr>
              <a:t/>
            </a:r>
            <a:br>
              <a:rPr lang="pl-PL" b="1" i="1" dirty="0" smtClean="0">
                <a:solidFill>
                  <a:srgbClr val="00B050"/>
                </a:solidFill>
              </a:rPr>
            </a:br>
            <a:r>
              <a:rPr lang="pl-PL" b="1" i="1" dirty="0">
                <a:solidFill>
                  <a:srgbClr val="00B050"/>
                </a:solidFill>
              </a:rPr>
              <a:t>Jako mi Bóg miły,</a:t>
            </a:r>
            <a:r>
              <a:rPr lang="pl-PL" b="1" i="1" dirty="0" smtClean="0">
                <a:solidFill>
                  <a:srgbClr val="00B050"/>
                </a:solidFill>
              </a:rPr>
              <a:t/>
            </a:r>
            <a:br>
              <a:rPr lang="pl-PL" b="1" i="1" dirty="0" smtClean="0">
                <a:solidFill>
                  <a:srgbClr val="00B050"/>
                </a:solidFill>
              </a:rPr>
            </a:br>
            <a:r>
              <a:rPr lang="pl-PL" b="1" i="1" dirty="0">
                <a:solidFill>
                  <a:srgbClr val="00B050"/>
                </a:solidFill>
              </a:rPr>
              <a:t>Choćbym miał wysączyć,</a:t>
            </a:r>
            <a:r>
              <a:rPr lang="pl-PL" b="1" i="1" dirty="0" smtClean="0">
                <a:solidFill>
                  <a:srgbClr val="00B050"/>
                </a:solidFill>
              </a:rPr>
              <a:t/>
            </a:r>
            <a:br>
              <a:rPr lang="pl-PL" b="1" i="1" dirty="0" smtClean="0">
                <a:solidFill>
                  <a:srgbClr val="00B050"/>
                </a:solidFill>
              </a:rPr>
            </a:br>
            <a:r>
              <a:rPr lang="pl-PL" b="1" i="1" dirty="0">
                <a:solidFill>
                  <a:srgbClr val="00B050"/>
                </a:solidFill>
              </a:rPr>
              <a:t>Krew z ostatniej żyły!</a:t>
            </a:r>
            <a:r>
              <a:rPr lang="pl-PL" b="1" i="1" dirty="0" smtClean="0">
                <a:solidFill>
                  <a:srgbClr val="00B050"/>
                </a:solidFill>
              </a:rPr>
              <a:t/>
            </a:r>
            <a:br>
              <a:rPr lang="pl-PL" b="1" i="1" dirty="0" smtClean="0">
                <a:solidFill>
                  <a:srgbClr val="00B050"/>
                </a:solidFill>
              </a:rPr>
            </a:br>
            <a:r>
              <a:rPr lang="pl-PL" b="1" i="1" dirty="0" smtClean="0">
                <a:solidFill>
                  <a:srgbClr val="00B050"/>
                </a:solidFill>
              </a:rPr>
              <a:t/>
            </a:r>
            <a:br>
              <a:rPr lang="pl-PL" b="1" i="1" dirty="0" smtClean="0">
                <a:solidFill>
                  <a:srgbClr val="00B050"/>
                </a:solidFill>
              </a:rPr>
            </a:br>
            <a:r>
              <a:rPr lang="pl-PL" b="1" i="1" dirty="0">
                <a:solidFill>
                  <a:srgbClr val="00B050"/>
                </a:solidFill>
              </a:rPr>
              <a:t>Jestem śląskie dziecko,</a:t>
            </a:r>
            <a:r>
              <a:rPr lang="pl-PL" b="1" i="1" dirty="0" smtClean="0">
                <a:solidFill>
                  <a:srgbClr val="00B050"/>
                </a:solidFill>
              </a:rPr>
              <a:t/>
            </a:r>
            <a:br>
              <a:rPr lang="pl-PL" b="1" i="1" dirty="0" smtClean="0">
                <a:solidFill>
                  <a:srgbClr val="00B050"/>
                </a:solidFill>
              </a:rPr>
            </a:br>
            <a:r>
              <a:rPr lang="pl-PL" b="1" i="1" dirty="0">
                <a:solidFill>
                  <a:srgbClr val="00B050"/>
                </a:solidFill>
              </a:rPr>
              <a:t>Rodu słowiańskiego,</a:t>
            </a:r>
            <a:r>
              <a:rPr lang="pl-PL" b="1" i="1" dirty="0" smtClean="0">
                <a:solidFill>
                  <a:srgbClr val="00B050"/>
                </a:solidFill>
              </a:rPr>
              <a:t/>
            </a:r>
            <a:br>
              <a:rPr lang="pl-PL" b="1" i="1" dirty="0" smtClean="0">
                <a:solidFill>
                  <a:srgbClr val="00B050"/>
                </a:solidFill>
              </a:rPr>
            </a:br>
            <a:r>
              <a:rPr lang="pl-PL" b="1" i="1" dirty="0">
                <a:solidFill>
                  <a:srgbClr val="00B050"/>
                </a:solidFill>
              </a:rPr>
              <a:t>Idę wszędzie śmiało,</a:t>
            </a:r>
            <a:r>
              <a:rPr lang="pl-PL" b="1" i="1" dirty="0" smtClean="0">
                <a:solidFill>
                  <a:srgbClr val="00B050"/>
                </a:solidFill>
              </a:rPr>
              <a:t/>
            </a:r>
            <a:br>
              <a:rPr lang="pl-PL" b="1" i="1" dirty="0" smtClean="0">
                <a:solidFill>
                  <a:srgbClr val="00B050"/>
                </a:solidFill>
              </a:rPr>
            </a:br>
            <a:r>
              <a:rPr lang="pl-PL" b="1" i="1" dirty="0">
                <a:solidFill>
                  <a:srgbClr val="00B050"/>
                </a:solidFill>
              </a:rPr>
              <a:t>Nie boję się złego.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b="1" dirty="0" smtClean="0"/>
              <a:t>     Znał </a:t>
            </a:r>
            <a:r>
              <a:rPr lang="pl-PL" b="1" dirty="0"/>
              <a:t>doskonale historię </a:t>
            </a:r>
            <a:r>
              <a:rPr lang="pl-PL" b="1" dirty="0" smtClean="0"/>
              <a:t>Polski, </a:t>
            </a:r>
            <a:r>
              <a:rPr lang="pl-PL" b="1" dirty="0"/>
              <a:t>tęsknił za świetną jej </a:t>
            </a:r>
            <a:r>
              <a:rPr lang="pl-PL" b="1" dirty="0" smtClean="0"/>
              <a:t>przeszłością </a:t>
            </a:r>
            <a:r>
              <a:rPr lang="pl-PL" b="1" dirty="0"/>
              <a:t>i boleśnie odczuwał jej upadek</a:t>
            </a:r>
            <a:r>
              <a:rPr lang="pl-PL" b="1" dirty="0" smtClean="0"/>
              <a:t>.</a:t>
            </a:r>
          </a:p>
          <a:p>
            <a:pPr>
              <a:buNone/>
            </a:pPr>
            <a:endParaRPr lang="pl-PL" dirty="0" smtClean="0"/>
          </a:p>
          <a:p>
            <a:pPr algn="ctr">
              <a:buNone/>
            </a:pPr>
            <a:r>
              <a:rPr lang="pl-PL" i="1" dirty="0">
                <a:solidFill>
                  <a:srgbClr val="0070C0"/>
                </a:solidFill>
              </a:rPr>
              <a:t>Rozszarpali naszą matkę</a:t>
            </a:r>
            <a:r>
              <a:rPr lang="pl-PL" i="1" dirty="0" smtClean="0">
                <a:solidFill>
                  <a:srgbClr val="0070C0"/>
                </a:solidFill>
              </a:rPr>
              <a:t/>
            </a:r>
            <a:br>
              <a:rPr lang="pl-PL" i="1" dirty="0" smtClean="0">
                <a:solidFill>
                  <a:srgbClr val="0070C0"/>
                </a:solidFill>
              </a:rPr>
            </a:br>
            <a:r>
              <a:rPr lang="pl-PL" i="1" dirty="0">
                <a:solidFill>
                  <a:srgbClr val="0070C0"/>
                </a:solidFill>
              </a:rPr>
              <a:t>Aż na części trzy,</a:t>
            </a:r>
            <a:r>
              <a:rPr lang="pl-PL" i="1" dirty="0" smtClean="0">
                <a:solidFill>
                  <a:srgbClr val="0070C0"/>
                </a:solidFill>
              </a:rPr>
              <a:t/>
            </a:r>
            <a:br>
              <a:rPr lang="pl-PL" i="1" dirty="0" smtClean="0">
                <a:solidFill>
                  <a:srgbClr val="0070C0"/>
                </a:solidFill>
              </a:rPr>
            </a:br>
            <a:r>
              <a:rPr lang="pl-PL" i="1" dirty="0">
                <a:solidFill>
                  <a:srgbClr val="0070C0"/>
                </a:solidFill>
              </a:rPr>
              <a:t>A jeszcze po świecie głoszą,</a:t>
            </a:r>
            <a:r>
              <a:rPr lang="pl-PL" i="1" dirty="0" smtClean="0">
                <a:solidFill>
                  <a:srgbClr val="0070C0"/>
                </a:solidFill>
              </a:rPr>
              <a:t/>
            </a:r>
            <a:br>
              <a:rPr lang="pl-PL" i="1" dirty="0" smtClean="0">
                <a:solidFill>
                  <a:srgbClr val="0070C0"/>
                </a:solidFill>
              </a:rPr>
            </a:br>
            <a:r>
              <a:rPr lang="pl-PL" i="1" dirty="0">
                <a:solidFill>
                  <a:srgbClr val="0070C0"/>
                </a:solidFill>
              </a:rPr>
              <a:t>Że Polacy źli.</a:t>
            </a:r>
            <a:r>
              <a:rPr lang="pl-PL" i="1" dirty="0" smtClean="0">
                <a:solidFill>
                  <a:srgbClr val="0070C0"/>
                </a:solidFill>
              </a:rPr>
              <a:t/>
            </a:r>
            <a:br>
              <a:rPr lang="pl-PL" i="1" dirty="0" smtClean="0">
                <a:solidFill>
                  <a:srgbClr val="0070C0"/>
                </a:solidFill>
              </a:rPr>
            </a:br>
            <a:r>
              <a:rPr lang="pl-PL" i="1" dirty="0" smtClean="0">
                <a:solidFill>
                  <a:srgbClr val="0070C0"/>
                </a:solidFill>
              </a:rPr>
              <a:t/>
            </a:r>
            <a:br>
              <a:rPr lang="pl-PL" i="1" dirty="0" smtClean="0">
                <a:solidFill>
                  <a:srgbClr val="0070C0"/>
                </a:solidFill>
              </a:rPr>
            </a:br>
            <a:r>
              <a:rPr lang="pl-PL" i="1" dirty="0">
                <a:solidFill>
                  <a:srgbClr val="0070C0"/>
                </a:solidFill>
              </a:rPr>
              <a:t>Pytam się tu, kto jest gorszy:</a:t>
            </a:r>
            <a:r>
              <a:rPr lang="pl-PL" i="1" dirty="0" smtClean="0">
                <a:solidFill>
                  <a:srgbClr val="0070C0"/>
                </a:solidFill>
              </a:rPr>
              <a:t/>
            </a:r>
            <a:br>
              <a:rPr lang="pl-PL" i="1" dirty="0" smtClean="0">
                <a:solidFill>
                  <a:srgbClr val="0070C0"/>
                </a:solidFill>
              </a:rPr>
            </a:br>
            <a:r>
              <a:rPr lang="pl-PL" i="1" dirty="0">
                <a:solidFill>
                  <a:srgbClr val="0070C0"/>
                </a:solidFill>
              </a:rPr>
              <a:t>Ten co swego chce?</a:t>
            </a:r>
            <a:r>
              <a:rPr lang="pl-PL" i="1" dirty="0" smtClean="0">
                <a:solidFill>
                  <a:srgbClr val="0070C0"/>
                </a:solidFill>
              </a:rPr>
              <a:t/>
            </a:r>
            <a:br>
              <a:rPr lang="pl-PL" i="1" dirty="0" smtClean="0">
                <a:solidFill>
                  <a:srgbClr val="0070C0"/>
                </a:solidFill>
              </a:rPr>
            </a:br>
            <a:r>
              <a:rPr lang="pl-PL" i="1" dirty="0">
                <a:solidFill>
                  <a:srgbClr val="0070C0"/>
                </a:solidFill>
              </a:rPr>
              <a:t>Lub czyli ten, który bliźnich</a:t>
            </a:r>
            <a:r>
              <a:rPr lang="pl-PL" i="1" dirty="0" smtClean="0">
                <a:solidFill>
                  <a:srgbClr val="0070C0"/>
                </a:solidFill>
              </a:rPr>
              <a:t/>
            </a:r>
            <a:br>
              <a:rPr lang="pl-PL" i="1" dirty="0" smtClean="0">
                <a:solidFill>
                  <a:srgbClr val="0070C0"/>
                </a:solidFill>
              </a:rPr>
            </a:br>
            <a:r>
              <a:rPr lang="pl-PL" i="1" dirty="0">
                <a:solidFill>
                  <a:srgbClr val="0070C0"/>
                </a:solidFill>
              </a:rPr>
              <a:t>Na kawałki rwie?</a:t>
            </a:r>
            <a:r>
              <a:rPr lang="pl-PL" i="1" dirty="0" smtClean="0">
                <a:solidFill>
                  <a:srgbClr val="0070C0"/>
                </a:solidFill>
              </a:rPr>
              <a:t/>
            </a:r>
            <a:br>
              <a:rPr lang="pl-PL" i="1" dirty="0" smtClean="0">
                <a:solidFill>
                  <a:srgbClr val="0070C0"/>
                </a:solidFill>
              </a:rPr>
            </a:br>
            <a:r>
              <a:rPr lang="pl-PL" i="1" dirty="0" smtClean="0">
                <a:solidFill>
                  <a:srgbClr val="0070C0"/>
                </a:solidFill>
              </a:rPr>
              <a:t/>
            </a:r>
            <a:br>
              <a:rPr lang="pl-PL" i="1" dirty="0" smtClean="0">
                <a:solidFill>
                  <a:srgbClr val="0070C0"/>
                </a:solidFill>
              </a:rPr>
            </a:br>
            <a:r>
              <a:rPr lang="pl-PL" i="1" dirty="0">
                <a:solidFill>
                  <a:srgbClr val="0070C0"/>
                </a:solidFill>
              </a:rPr>
              <a:t>Chcą z serc naszych wyrugować</a:t>
            </a:r>
            <a:r>
              <a:rPr lang="pl-PL" i="1" dirty="0" smtClean="0">
                <a:solidFill>
                  <a:srgbClr val="0070C0"/>
                </a:solidFill>
              </a:rPr>
              <a:t/>
            </a:r>
            <a:br>
              <a:rPr lang="pl-PL" i="1" dirty="0" smtClean="0">
                <a:solidFill>
                  <a:srgbClr val="0070C0"/>
                </a:solidFill>
              </a:rPr>
            </a:br>
            <a:r>
              <a:rPr lang="pl-PL" i="1" dirty="0">
                <a:solidFill>
                  <a:srgbClr val="0070C0"/>
                </a:solidFill>
              </a:rPr>
              <a:t>Naszej matki ślad;</a:t>
            </a:r>
            <a:r>
              <a:rPr lang="pl-PL" i="1" dirty="0" smtClean="0">
                <a:solidFill>
                  <a:srgbClr val="0070C0"/>
                </a:solidFill>
              </a:rPr>
              <a:t/>
            </a:r>
            <a:br>
              <a:rPr lang="pl-PL" i="1" dirty="0" smtClean="0">
                <a:solidFill>
                  <a:srgbClr val="0070C0"/>
                </a:solidFill>
              </a:rPr>
            </a:br>
            <a:r>
              <a:rPr lang="pl-PL" i="1" dirty="0">
                <a:solidFill>
                  <a:srgbClr val="0070C0"/>
                </a:solidFill>
              </a:rPr>
              <a:t>Ale tego nie dokażą</a:t>
            </a:r>
            <a:r>
              <a:rPr lang="pl-PL" i="1" dirty="0" smtClean="0">
                <a:solidFill>
                  <a:srgbClr val="0070C0"/>
                </a:solidFill>
              </a:rPr>
              <a:t/>
            </a:r>
            <a:br>
              <a:rPr lang="pl-PL" i="1" dirty="0" smtClean="0">
                <a:solidFill>
                  <a:srgbClr val="0070C0"/>
                </a:solidFill>
              </a:rPr>
            </a:br>
            <a:r>
              <a:rPr lang="pl-PL" i="1" dirty="0" err="1">
                <a:solidFill>
                  <a:srgbClr val="0070C0"/>
                </a:solidFill>
              </a:rPr>
              <a:t>Podwiel</a:t>
            </a:r>
            <a:r>
              <a:rPr lang="pl-PL" i="1" dirty="0">
                <a:solidFill>
                  <a:srgbClr val="0070C0"/>
                </a:solidFill>
              </a:rPr>
              <a:t> stoi świat.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pl-PL" dirty="0"/>
              <a:t> </a:t>
            </a:r>
            <a:r>
              <a:rPr lang="pl-PL" dirty="0" smtClean="0"/>
              <a:t>   </a:t>
            </a:r>
            <a:r>
              <a:rPr lang="pl-PL" sz="4600" b="1" dirty="0" smtClean="0"/>
              <a:t>Czym </a:t>
            </a:r>
            <a:r>
              <a:rPr lang="pl-PL" sz="4600" b="1" dirty="0"/>
              <a:t>mu była Polska, wynurzył w rzewnym wierszu „Ojczyzna</a:t>
            </a:r>
            <a:r>
              <a:rPr lang="pl-PL" sz="4600" b="1" dirty="0" smtClean="0"/>
              <a:t>”</a:t>
            </a:r>
          </a:p>
          <a:p>
            <a:pPr>
              <a:buNone/>
            </a:pPr>
            <a:endParaRPr lang="pl-PL" b="1" dirty="0" smtClean="0"/>
          </a:p>
          <a:p>
            <a:pPr algn="ctr">
              <a:buNone/>
            </a:pPr>
            <a:r>
              <a:rPr lang="pl-PL" dirty="0" smtClean="0"/>
              <a:t>      </a:t>
            </a:r>
            <a:r>
              <a:rPr lang="pl-PL" i="1" dirty="0" smtClean="0">
                <a:solidFill>
                  <a:srgbClr val="C00000"/>
                </a:solidFill>
              </a:rPr>
              <a:t>Słowo </a:t>
            </a:r>
            <a:r>
              <a:rPr lang="pl-PL" i="1" dirty="0">
                <a:solidFill>
                  <a:srgbClr val="C00000"/>
                </a:solidFill>
              </a:rPr>
              <a:t>ojczyzna — ach to słowo drogie!</a:t>
            </a:r>
            <a:br>
              <a:rPr lang="pl-PL" i="1" dirty="0">
                <a:solidFill>
                  <a:srgbClr val="C00000"/>
                </a:solidFill>
              </a:rPr>
            </a:br>
            <a:r>
              <a:rPr lang="pl-PL" i="1" dirty="0">
                <a:solidFill>
                  <a:srgbClr val="C00000"/>
                </a:solidFill>
              </a:rPr>
              <a:t>To promień Boży, co do serca świeci,</a:t>
            </a:r>
            <a:br>
              <a:rPr lang="pl-PL" i="1" dirty="0">
                <a:solidFill>
                  <a:srgbClr val="C00000"/>
                </a:solidFill>
              </a:rPr>
            </a:br>
            <a:r>
              <a:rPr lang="pl-PL" i="1" dirty="0">
                <a:solidFill>
                  <a:srgbClr val="C00000"/>
                </a:solidFill>
              </a:rPr>
              <a:t>To źródło pociech, to i — bóle srogie,</a:t>
            </a:r>
            <a:br>
              <a:rPr lang="pl-PL" i="1" dirty="0">
                <a:solidFill>
                  <a:srgbClr val="C00000"/>
                </a:solidFill>
              </a:rPr>
            </a:br>
            <a:r>
              <a:rPr lang="pl-PL" i="1" dirty="0">
                <a:solidFill>
                  <a:srgbClr val="C00000"/>
                </a:solidFill>
              </a:rPr>
              <a:t>Które najwięcej czują — polskie dzieci.</a:t>
            </a:r>
            <a:br>
              <a:rPr lang="pl-PL" i="1" dirty="0">
                <a:solidFill>
                  <a:srgbClr val="C00000"/>
                </a:solidFill>
              </a:rPr>
            </a:br>
            <a:r>
              <a:rPr lang="pl-PL" i="1" dirty="0">
                <a:solidFill>
                  <a:srgbClr val="C00000"/>
                </a:solidFill>
              </a:rPr>
              <a:t/>
            </a:r>
            <a:br>
              <a:rPr lang="pl-PL" i="1" dirty="0">
                <a:solidFill>
                  <a:srgbClr val="C00000"/>
                </a:solidFill>
              </a:rPr>
            </a:br>
            <a:r>
              <a:rPr lang="pl-PL" i="1" dirty="0">
                <a:solidFill>
                  <a:srgbClr val="C00000"/>
                </a:solidFill>
              </a:rPr>
              <a:t>Tysiące dziatek naszego narodu</a:t>
            </a:r>
            <a:br>
              <a:rPr lang="pl-PL" i="1" dirty="0">
                <a:solidFill>
                  <a:srgbClr val="C00000"/>
                </a:solidFill>
              </a:rPr>
            </a:br>
            <a:r>
              <a:rPr lang="pl-PL" i="1" dirty="0">
                <a:solidFill>
                  <a:srgbClr val="C00000"/>
                </a:solidFill>
              </a:rPr>
              <a:t>Wyrwane z objęć tej ojczyzny drogiej,</a:t>
            </a:r>
            <a:br>
              <a:rPr lang="pl-PL" i="1" dirty="0">
                <a:solidFill>
                  <a:srgbClr val="C00000"/>
                </a:solidFill>
              </a:rPr>
            </a:br>
            <a:r>
              <a:rPr lang="pl-PL" i="1" dirty="0">
                <a:solidFill>
                  <a:srgbClr val="C00000"/>
                </a:solidFill>
              </a:rPr>
              <a:t>Co tyle szczęścia znały w niej za młodu;</a:t>
            </a:r>
            <a:br>
              <a:rPr lang="pl-PL" i="1" dirty="0">
                <a:solidFill>
                  <a:srgbClr val="C00000"/>
                </a:solidFill>
              </a:rPr>
            </a:br>
            <a:r>
              <a:rPr lang="pl-PL" i="1" dirty="0">
                <a:solidFill>
                  <a:srgbClr val="C00000"/>
                </a:solidFill>
              </a:rPr>
              <a:t>W tęsknocie za nią żyją ciągle srogiej.</a:t>
            </a:r>
          </a:p>
          <a:p>
            <a:pPr algn="ctr">
              <a:buNone/>
            </a:pPr>
            <a:r>
              <a:rPr lang="pl-PL" i="1" dirty="0">
                <a:solidFill>
                  <a:srgbClr val="C00000"/>
                </a:solidFill>
              </a:rPr>
              <a:t/>
            </a:r>
            <a:br>
              <a:rPr lang="pl-PL" i="1" dirty="0">
                <a:solidFill>
                  <a:srgbClr val="C00000"/>
                </a:solidFill>
              </a:rPr>
            </a:br>
            <a:r>
              <a:rPr lang="pl-PL" b="1" i="1" dirty="0" smtClean="0">
                <a:solidFill>
                  <a:srgbClr val="C00000"/>
                </a:solidFill>
              </a:rPr>
              <a:t>Lecz </a:t>
            </a:r>
            <a:r>
              <a:rPr lang="pl-PL" b="1" i="1" dirty="0">
                <a:solidFill>
                  <a:srgbClr val="C00000"/>
                </a:solidFill>
              </a:rPr>
              <a:t>i ten boleść w sercu swoim czuje,</a:t>
            </a:r>
            <a:br>
              <a:rPr lang="pl-PL" b="1" i="1" dirty="0">
                <a:solidFill>
                  <a:srgbClr val="C00000"/>
                </a:solidFill>
              </a:rPr>
            </a:br>
            <a:r>
              <a:rPr lang="pl-PL" b="1" i="1" dirty="0">
                <a:solidFill>
                  <a:srgbClr val="C00000"/>
                </a:solidFill>
              </a:rPr>
              <a:t>Co jest wygnańcem we własnej ojczyźnie,</a:t>
            </a:r>
            <a:br>
              <a:rPr lang="pl-PL" b="1" i="1" dirty="0">
                <a:solidFill>
                  <a:srgbClr val="C00000"/>
                </a:solidFill>
              </a:rPr>
            </a:br>
            <a:r>
              <a:rPr lang="pl-PL" b="1" i="1" dirty="0">
                <a:solidFill>
                  <a:srgbClr val="C00000"/>
                </a:solidFill>
              </a:rPr>
              <a:t>Gdzie obca siła język mu krępuje,</a:t>
            </a:r>
            <a:br>
              <a:rPr lang="pl-PL" b="1" i="1" dirty="0">
                <a:solidFill>
                  <a:srgbClr val="C00000"/>
                </a:solidFill>
              </a:rPr>
            </a:br>
            <a:r>
              <a:rPr lang="pl-PL" b="1" i="1" dirty="0">
                <a:solidFill>
                  <a:srgbClr val="C00000"/>
                </a:solidFill>
              </a:rPr>
              <a:t>Gdzie niby w domu, a niby w obczyźnie.</a:t>
            </a:r>
          </a:p>
          <a:p>
            <a:pPr algn="ctr">
              <a:buNone/>
            </a:pP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7FE167990BBEE43886EEDBC9FC6A352" ma:contentTypeVersion="7" ma:contentTypeDescription="Utwórz nowy dokument." ma:contentTypeScope="" ma:versionID="a114f03e213c7d759b684296c8a09ea3">
  <xsd:schema xmlns:xsd="http://www.w3.org/2001/XMLSchema" xmlns:xs="http://www.w3.org/2001/XMLSchema" xmlns:p="http://schemas.microsoft.com/office/2006/metadata/properties" xmlns:ns2="83393b3f-f32c-410b-ab62-e75a4fc71c70" targetNamespace="http://schemas.microsoft.com/office/2006/metadata/properties" ma:root="true" ma:fieldsID="455436abbae8c7e3857e5d950bb3f852" ns2:_="">
    <xsd:import namespace="83393b3f-f32c-410b-ab62-e75a4fc71c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93b3f-f32c-410b-ab62-e75a4fc71c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14A1CD-FBB7-4A8F-9785-20C7E1739D6D}"/>
</file>

<file path=customXml/itemProps2.xml><?xml version="1.0" encoding="utf-8"?>
<ds:datastoreItem xmlns:ds="http://schemas.openxmlformats.org/officeDocument/2006/customXml" ds:itemID="{B46249BB-9887-469D-90E5-D262B34583B2}"/>
</file>

<file path=customXml/itemProps3.xml><?xml version="1.0" encoding="utf-8"?>
<ds:datastoreItem xmlns:ds="http://schemas.openxmlformats.org/officeDocument/2006/customXml" ds:itemID="{8B08E8BA-8B0D-4201-9149-5ED5074E1E8B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137</TotalTime>
  <Words>91</Words>
  <Application>Microsoft Office PowerPoint</Application>
  <PresentationFormat>Pokaz na ekranie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Wędrówka</vt:lpstr>
      <vt:lpstr> PATRON  SZKOŁY PODSTAWOWEJ NR 48  JULIUSZ LIGOŃ     </vt:lpstr>
      <vt:lpstr>Rodzina </vt:lpstr>
      <vt:lpstr>Życiorys</vt:lpstr>
      <vt:lpstr>Slajd 4</vt:lpstr>
      <vt:lpstr>Slajd 5</vt:lpstr>
      <vt:lpstr>Slajd 6</vt:lpstr>
      <vt:lpstr>Slajd 7</vt:lpstr>
      <vt:lpstr>Slajd 8</vt:lpstr>
      <vt:lpstr>Slajd 9</vt:lpstr>
      <vt:lpstr>Pomnik poświęcony Juliuszowi Ligoniowi w Prądach</vt:lpstr>
      <vt:lpstr>Popiersie nad grobem Juliusza Ligonia w Chorzowie dłuta Rajnholda Domina</vt:lpstr>
      <vt:lpstr>Hymn Szkoły Podstawowej NR 48 IM.Juliusza Ligonia w Katowicach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PATRON  SZKOŁY PODSTAWOWEJ NR 48  JULIUSZ LIGOŃ  28.02.2021R.</dc:title>
  <dc:creator>Filip</dc:creator>
  <cp:lastModifiedBy>Filip</cp:lastModifiedBy>
  <cp:revision>23</cp:revision>
  <dcterms:created xsi:type="dcterms:W3CDTF">2021-02-28T12:17:03Z</dcterms:created>
  <dcterms:modified xsi:type="dcterms:W3CDTF">2021-02-28T14:34:50Z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0x01010087FE167990BBEE43886EEDBC9FC6A352</vt:lpwstr>
  </property>
</Properties>
</file>